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handoutMasterIdLst>
    <p:handoutMasterId r:id="rId40"/>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3" r:id="rId15"/>
    <p:sldId id="270" r:id="rId16"/>
    <p:sldId id="272" r:id="rId17"/>
    <p:sldId id="274" r:id="rId18"/>
    <p:sldId id="276" r:id="rId19"/>
    <p:sldId id="275" r:id="rId20"/>
    <p:sldId id="282" r:id="rId21"/>
    <p:sldId id="277" r:id="rId22"/>
    <p:sldId id="278" r:id="rId23"/>
    <p:sldId id="279" r:id="rId24"/>
    <p:sldId id="280" r:id="rId25"/>
    <p:sldId id="281" r:id="rId26"/>
    <p:sldId id="283" r:id="rId27"/>
    <p:sldId id="284" r:id="rId28"/>
    <p:sldId id="286" r:id="rId29"/>
    <p:sldId id="289" r:id="rId30"/>
    <p:sldId id="288" r:id="rId31"/>
    <p:sldId id="291" r:id="rId32"/>
    <p:sldId id="290" r:id="rId33"/>
    <p:sldId id="292" r:id="rId34"/>
    <p:sldId id="293" r:id="rId35"/>
    <p:sldId id="294" r:id="rId36"/>
    <p:sldId id="295" r:id="rId37"/>
    <p:sldId id="287" r:id="rId38"/>
  </p:sldIdLst>
  <p:sldSz cx="9144000" cy="6858000" type="screen4x3"/>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87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46" tIns="47023" rIns="94046" bIns="47023" rtlCol="0"/>
          <a:lstStyle>
            <a:lvl1pPr algn="l">
              <a:defRPr sz="1200"/>
            </a:lvl1pPr>
          </a:lstStyle>
          <a:p>
            <a:endParaRPr lang="en-GB"/>
          </a:p>
        </p:txBody>
      </p:sp>
      <p:sp>
        <p:nvSpPr>
          <p:cNvPr id="3" name="Date Placeholder 2"/>
          <p:cNvSpPr>
            <a:spLocks noGrp="1"/>
          </p:cNvSpPr>
          <p:nvPr>
            <p:ph type="dt" sz="quarter" idx="1"/>
          </p:nvPr>
        </p:nvSpPr>
        <p:spPr>
          <a:xfrm>
            <a:off x="4014100" y="0"/>
            <a:ext cx="3070860" cy="468630"/>
          </a:xfrm>
          <a:prstGeom prst="rect">
            <a:avLst/>
          </a:prstGeom>
        </p:spPr>
        <p:txBody>
          <a:bodyPr vert="horz" lIns="94046" tIns="47023" rIns="94046" bIns="47023" rtlCol="0"/>
          <a:lstStyle>
            <a:lvl1pPr algn="r">
              <a:defRPr sz="1200"/>
            </a:lvl1pPr>
          </a:lstStyle>
          <a:p>
            <a:fld id="{63643992-20CD-465A-9F51-A759E8220C80}" type="datetimeFigureOut">
              <a:rPr lang="en-GB" smtClean="0"/>
              <a:pPr/>
              <a:t>01/10/2013</a:t>
            </a:fld>
            <a:endParaRPr lang="en-GB"/>
          </a:p>
        </p:txBody>
      </p:sp>
      <p:sp>
        <p:nvSpPr>
          <p:cNvPr id="4" name="Footer Placeholder 3"/>
          <p:cNvSpPr>
            <a:spLocks noGrp="1"/>
          </p:cNvSpPr>
          <p:nvPr>
            <p:ph type="ftr" sz="quarter" idx="2"/>
          </p:nvPr>
        </p:nvSpPr>
        <p:spPr>
          <a:xfrm>
            <a:off x="0" y="8902343"/>
            <a:ext cx="3070860" cy="468630"/>
          </a:xfrm>
          <a:prstGeom prst="rect">
            <a:avLst/>
          </a:prstGeom>
        </p:spPr>
        <p:txBody>
          <a:bodyPr vert="horz" lIns="94046" tIns="47023" rIns="94046" bIns="47023" rtlCol="0" anchor="b"/>
          <a:lstStyle>
            <a:lvl1pPr algn="l">
              <a:defRPr sz="1200"/>
            </a:lvl1pPr>
          </a:lstStyle>
          <a:p>
            <a:endParaRPr lang="en-GB"/>
          </a:p>
        </p:txBody>
      </p:sp>
      <p:sp>
        <p:nvSpPr>
          <p:cNvPr id="5" name="Slide Number Placeholder 4"/>
          <p:cNvSpPr>
            <a:spLocks noGrp="1"/>
          </p:cNvSpPr>
          <p:nvPr>
            <p:ph type="sldNum" sz="quarter" idx="3"/>
          </p:nvPr>
        </p:nvSpPr>
        <p:spPr>
          <a:xfrm>
            <a:off x="4014100" y="8902343"/>
            <a:ext cx="3070860" cy="468630"/>
          </a:xfrm>
          <a:prstGeom prst="rect">
            <a:avLst/>
          </a:prstGeom>
        </p:spPr>
        <p:txBody>
          <a:bodyPr vert="horz" lIns="94046" tIns="47023" rIns="94046" bIns="47023" rtlCol="0" anchor="b"/>
          <a:lstStyle>
            <a:lvl1pPr algn="r">
              <a:defRPr sz="1200"/>
            </a:lvl1pPr>
          </a:lstStyle>
          <a:p>
            <a:fld id="{0E60296C-4A75-4AF2-9F83-C8D3655DD205}" type="slidenum">
              <a:rPr lang="en-GB" smtClean="0"/>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46" tIns="47023" rIns="94046" bIns="47023" rtlCol="0"/>
          <a:lstStyle>
            <a:lvl1pPr algn="l">
              <a:defRPr sz="1200"/>
            </a:lvl1pPr>
          </a:lstStyle>
          <a:p>
            <a:endParaRPr lang="en-GB"/>
          </a:p>
        </p:txBody>
      </p:sp>
      <p:sp>
        <p:nvSpPr>
          <p:cNvPr id="3" name="Date Placeholder 2"/>
          <p:cNvSpPr>
            <a:spLocks noGrp="1"/>
          </p:cNvSpPr>
          <p:nvPr>
            <p:ph type="dt" idx="1"/>
          </p:nvPr>
        </p:nvSpPr>
        <p:spPr>
          <a:xfrm>
            <a:off x="4014100" y="0"/>
            <a:ext cx="3070860" cy="468630"/>
          </a:xfrm>
          <a:prstGeom prst="rect">
            <a:avLst/>
          </a:prstGeom>
        </p:spPr>
        <p:txBody>
          <a:bodyPr vert="horz" lIns="94046" tIns="47023" rIns="94046" bIns="47023" rtlCol="0"/>
          <a:lstStyle>
            <a:lvl1pPr algn="r">
              <a:defRPr sz="1200"/>
            </a:lvl1pPr>
          </a:lstStyle>
          <a:p>
            <a:fld id="{ADA705AC-DD70-4232-8AF6-DE9CB622BA0A}" type="datetimeFigureOut">
              <a:rPr lang="en-GB" smtClean="0"/>
              <a:pPr/>
              <a:t>01/10/2013</a:t>
            </a:fld>
            <a:endParaRPr lang="en-GB"/>
          </a:p>
        </p:txBody>
      </p:sp>
      <p:sp>
        <p:nvSpPr>
          <p:cNvPr id="4" name="Slide Image Placeholder 3"/>
          <p:cNvSpPr>
            <a:spLocks noGrp="1" noRot="1" noChangeAspect="1"/>
          </p:cNvSpPr>
          <p:nvPr>
            <p:ph type="sldImg" idx="2"/>
          </p:nvPr>
        </p:nvSpPr>
        <p:spPr>
          <a:xfrm>
            <a:off x="1200150" y="703263"/>
            <a:ext cx="4686300" cy="3514725"/>
          </a:xfrm>
          <a:prstGeom prst="rect">
            <a:avLst/>
          </a:prstGeom>
          <a:noFill/>
          <a:ln w="12700">
            <a:solidFill>
              <a:prstClr val="black"/>
            </a:solidFill>
          </a:ln>
        </p:spPr>
        <p:txBody>
          <a:bodyPr vert="horz" lIns="94046" tIns="47023" rIns="94046" bIns="47023" rtlCol="0" anchor="ctr"/>
          <a:lstStyle/>
          <a:p>
            <a:endParaRPr lang="en-GB"/>
          </a:p>
        </p:txBody>
      </p:sp>
      <p:sp>
        <p:nvSpPr>
          <p:cNvPr id="5" name="Notes Placeholder 4"/>
          <p:cNvSpPr>
            <a:spLocks noGrp="1"/>
          </p:cNvSpPr>
          <p:nvPr>
            <p:ph type="body" sz="quarter" idx="3"/>
          </p:nvPr>
        </p:nvSpPr>
        <p:spPr>
          <a:xfrm>
            <a:off x="708660" y="4451985"/>
            <a:ext cx="5669280" cy="4217670"/>
          </a:xfrm>
          <a:prstGeom prst="rect">
            <a:avLst/>
          </a:prstGeom>
        </p:spPr>
        <p:txBody>
          <a:bodyPr vert="horz" lIns="94046" tIns="47023" rIns="94046" bIns="470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902343"/>
            <a:ext cx="3070860" cy="468630"/>
          </a:xfrm>
          <a:prstGeom prst="rect">
            <a:avLst/>
          </a:prstGeom>
        </p:spPr>
        <p:txBody>
          <a:bodyPr vert="horz" lIns="94046" tIns="47023" rIns="94046" bIns="47023" rtlCol="0" anchor="b"/>
          <a:lstStyle>
            <a:lvl1pPr algn="l">
              <a:defRPr sz="1200"/>
            </a:lvl1pPr>
          </a:lstStyle>
          <a:p>
            <a:endParaRPr lang="en-GB"/>
          </a:p>
        </p:txBody>
      </p:sp>
      <p:sp>
        <p:nvSpPr>
          <p:cNvPr id="7" name="Slide Number Placeholder 6"/>
          <p:cNvSpPr>
            <a:spLocks noGrp="1"/>
          </p:cNvSpPr>
          <p:nvPr>
            <p:ph type="sldNum" sz="quarter" idx="5"/>
          </p:nvPr>
        </p:nvSpPr>
        <p:spPr>
          <a:xfrm>
            <a:off x="4014100" y="8902343"/>
            <a:ext cx="3070860" cy="468630"/>
          </a:xfrm>
          <a:prstGeom prst="rect">
            <a:avLst/>
          </a:prstGeom>
        </p:spPr>
        <p:txBody>
          <a:bodyPr vert="horz" lIns="94046" tIns="47023" rIns="94046" bIns="47023" rtlCol="0" anchor="b"/>
          <a:lstStyle>
            <a:lvl1pPr algn="r">
              <a:defRPr sz="1200"/>
            </a:lvl1pPr>
          </a:lstStyle>
          <a:p>
            <a:fld id="{4EC4824A-CCA4-49A9-A5E8-4EB1C075945F}"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17</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18</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19</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2</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20</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21</a:t>
            </a:fld>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22</a:t>
            </a:fld>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23</a:t>
            </a:fld>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24</a:t>
            </a:fld>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25</a:t>
            </a:fld>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26</a:t>
            </a:fld>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27</a:t>
            </a:fld>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28</a:t>
            </a:fld>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29</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3</a:t>
            </a:fld>
            <a:endParaRPr lang="en-GB"/>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30</a:t>
            </a:fld>
            <a:endParaRPr lang="en-GB"/>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31</a:t>
            </a:fld>
            <a:endParaRPr lang="en-GB"/>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32</a:t>
            </a:fld>
            <a:endParaRPr lang="en-GB"/>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33</a:t>
            </a:fld>
            <a:endParaRPr lang="en-GB"/>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34</a:t>
            </a:fld>
            <a:endParaRPr lang="en-GB"/>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35</a:t>
            </a:fld>
            <a:endParaRPr lang="en-GB"/>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36</a:t>
            </a:fld>
            <a:endParaRPr lang="en-GB"/>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37</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AD50141-B5B7-41FE-AA8D-D99B96E87557}" type="datetimeFigureOut">
              <a:rPr lang="en-GB" smtClean="0"/>
              <a:pPr/>
              <a:t>01/10/2013</a:t>
            </a:fld>
            <a:endParaRPr lang="en-GB"/>
          </a:p>
        </p:txBody>
      </p:sp>
      <p:sp>
        <p:nvSpPr>
          <p:cNvPr id="17" name="Footer Placeholder 16"/>
          <p:cNvSpPr>
            <a:spLocks noGrp="1"/>
          </p:cNvSpPr>
          <p:nvPr>
            <p:ph type="ftr" sz="quarter" idx="11"/>
          </p:nvPr>
        </p:nvSpPr>
        <p:spPr/>
        <p:txBody>
          <a:bodyPr/>
          <a:lstStyle/>
          <a:p>
            <a:endParaRPr lang="en-GB"/>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A5AE5E51-017A-4FB1-A68D-0DF759CC18FF}" type="slidenum">
              <a:rPr lang="en-GB" smtClean="0"/>
              <a:pPr/>
              <a:t>‹#›</a:t>
            </a:fld>
            <a:endParaRPr lang="en-GB"/>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D50141-B5B7-41FE-AA8D-D99B96E87557}" type="datetimeFigureOut">
              <a:rPr lang="en-GB" smtClean="0"/>
              <a:pPr/>
              <a:t>01/10/2013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AE5E51-017A-4FB1-A68D-0DF759CC18FF}"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D50141-B5B7-41FE-AA8D-D99B96E87557}" type="datetimeFigureOut">
              <a:rPr lang="en-GB" smtClean="0"/>
              <a:pPr/>
              <a:t>01/10/2013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AE5E51-017A-4FB1-A68D-0DF759CC18FF}"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AD50141-B5B7-41FE-AA8D-D99B96E87557}" type="datetimeFigureOut">
              <a:rPr lang="en-GB" smtClean="0"/>
              <a:pPr/>
              <a:t>01/10/2013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AE5E51-017A-4FB1-A68D-0DF759CC18FF}" type="slidenum">
              <a:rPr lang="en-GB" smtClean="0"/>
              <a:pPr/>
              <a:t>‹#›</a:t>
            </a:fld>
            <a:endParaRPr lang="en-GB"/>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AD50141-B5B7-41FE-AA8D-D99B96E87557}" type="datetimeFigureOut">
              <a:rPr lang="en-GB" smtClean="0"/>
              <a:pPr/>
              <a:t>01/10/2013</a:t>
            </a:fld>
            <a:endParaRPr lang="en-GB"/>
          </a:p>
        </p:txBody>
      </p:sp>
      <p:sp>
        <p:nvSpPr>
          <p:cNvPr id="5" name="Footer Placeholder 4"/>
          <p:cNvSpPr>
            <a:spLocks noGrp="1"/>
          </p:cNvSpPr>
          <p:nvPr>
            <p:ph type="ftr" sz="quarter" idx="11"/>
          </p:nvPr>
        </p:nvSpPr>
        <p:spPr>
          <a:xfrm>
            <a:off x="800100" y="6172200"/>
            <a:ext cx="4000500" cy="457200"/>
          </a:xfrm>
        </p:spPr>
        <p:txBody>
          <a:bodyPr/>
          <a:lstStyle/>
          <a:p>
            <a:endParaRPr lang="en-GB"/>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A5AE5E51-017A-4FB1-A68D-0DF759CC18FF}"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AD50141-B5B7-41FE-AA8D-D99B96E87557}" type="datetimeFigureOut">
              <a:rPr lang="en-GB" smtClean="0"/>
              <a:pPr/>
              <a:t>01/10/2013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AE5E51-017A-4FB1-A68D-0DF759CC18FF}" type="slidenum">
              <a:rPr lang="en-GB" smtClean="0"/>
              <a:pPr/>
              <a:t>‹#›</a:t>
            </a:fld>
            <a:endParaRPr lang="en-GB"/>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AD50141-B5B7-41FE-AA8D-D99B96E87557}" type="datetimeFigureOut">
              <a:rPr lang="en-GB" smtClean="0"/>
              <a:pPr/>
              <a:t>01/10/2013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5AE5E51-017A-4FB1-A68D-0DF759CC18FF}" type="slidenum">
              <a:rPr lang="en-GB" smtClean="0"/>
              <a:pPr/>
              <a:t>‹#›</a:t>
            </a:fld>
            <a:endParaRPr lang="en-GB"/>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AD50141-B5B7-41FE-AA8D-D99B96E87557}" type="datetimeFigureOut">
              <a:rPr lang="en-GB" smtClean="0"/>
              <a:pPr/>
              <a:t>01/10/2013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5AE5E51-017A-4FB1-A68D-0DF759CC18FF}"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D50141-B5B7-41FE-AA8D-D99B96E87557}" type="datetimeFigureOut">
              <a:rPr lang="en-GB" smtClean="0"/>
              <a:pPr/>
              <a:t>01/10/2013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5AE5E51-017A-4FB1-A68D-0DF759CC18FF}"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AD50141-B5B7-41FE-AA8D-D99B96E87557}" type="datetimeFigureOut">
              <a:rPr lang="en-GB" smtClean="0"/>
              <a:pPr/>
              <a:t>01/10/2013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AE5E51-017A-4FB1-A68D-0DF759CC18FF}" type="slidenum">
              <a:rPr lang="en-GB" smtClean="0"/>
              <a:pPr/>
              <a:t>‹#›</a:t>
            </a:fld>
            <a:endParaRPr lang="en-GB"/>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AD50141-B5B7-41FE-AA8D-D99B96E87557}" type="datetimeFigureOut">
              <a:rPr lang="en-GB" smtClean="0"/>
              <a:pPr/>
              <a:t>01/10/2013</a:t>
            </a:fld>
            <a:endParaRPr lang="en-GB"/>
          </a:p>
        </p:txBody>
      </p:sp>
      <p:sp>
        <p:nvSpPr>
          <p:cNvPr id="6" name="Footer Placeholder 5"/>
          <p:cNvSpPr>
            <a:spLocks noGrp="1"/>
          </p:cNvSpPr>
          <p:nvPr>
            <p:ph type="ftr" sz="quarter" idx="11"/>
          </p:nvPr>
        </p:nvSpPr>
        <p:spPr>
          <a:xfrm>
            <a:off x="914400" y="6172200"/>
            <a:ext cx="3886200" cy="457200"/>
          </a:xfrm>
        </p:spPr>
        <p:txBody>
          <a:bodyPr/>
          <a:lstStyle/>
          <a:p>
            <a:endParaRPr lang="en-GB"/>
          </a:p>
        </p:txBody>
      </p:sp>
      <p:sp>
        <p:nvSpPr>
          <p:cNvPr id="7" name="Slide Number Placeholder 6"/>
          <p:cNvSpPr>
            <a:spLocks noGrp="1"/>
          </p:cNvSpPr>
          <p:nvPr>
            <p:ph type="sldNum" sz="quarter" idx="12"/>
          </p:nvPr>
        </p:nvSpPr>
        <p:spPr>
          <a:xfrm>
            <a:off x="146304" y="6208776"/>
            <a:ext cx="457200" cy="457200"/>
          </a:xfrm>
        </p:spPr>
        <p:txBody>
          <a:bodyPr/>
          <a:lstStyle/>
          <a:p>
            <a:fld id="{A5AE5E51-017A-4FB1-A68D-0DF759CC18FF}" type="slidenum">
              <a:rPr lang="en-GB" smtClean="0"/>
              <a:pPr/>
              <a:t>‹#›</a:t>
            </a:fld>
            <a:endParaRPr lang="en-GB"/>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AD50141-B5B7-41FE-AA8D-D99B96E87557}" type="datetimeFigureOut">
              <a:rPr lang="en-GB" smtClean="0"/>
              <a:pPr/>
              <a:t>01/10/2013</a:t>
            </a:fld>
            <a:endParaRPr lang="en-GB"/>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GB"/>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5AE5E51-017A-4FB1-A68D-0DF759CC18FF}"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CIVIL AND GEOMATIC ENGINEERING</a:t>
            </a:r>
          </a:p>
          <a:p>
            <a:r>
              <a:rPr lang="en-US" dirty="0" smtClean="0"/>
              <a:t>FT Okyere.</a:t>
            </a:r>
            <a:endParaRPr lang="en-GB" dirty="0"/>
          </a:p>
        </p:txBody>
      </p:sp>
      <p:sp>
        <p:nvSpPr>
          <p:cNvPr id="2" name="Title 1"/>
          <p:cNvSpPr>
            <a:spLocks noGrp="1"/>
          </p:cNvSpPr>
          <p:nvPr>
            <p:ph type="ctrTitle"/>
          </p:nvPr>
        </p:nvSpPr>
        <p:spPr/>
        <p:txBody>
          <a:bodyPr>
            <a:normAutofit/>
          </a:bodyPr>
          <a:lstStyle/>
          <a:p>
            <a:r>
              <a:rPr lang="en-US" dirty="0" smtClean="0"/>
              <a:t>CIV 257- COMPUTER PROGRAMMING</a:t>
            </a:r>
            <a:br>
              <a:rPr lang="en-US" dirty="0" smtClean="0"/>
            </a:br>
            <a:r>
              <a:rPr lang="en-US" dirty="0" smtClean="0"/>
              <a:t>Lecture 3</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US" b="1" dirty="0" smtClean="0"/>
              <a:t>Array Variables- Multidimensional</a:t>
            </a:r>
            <a:endParaRPr lang="en-GB" b="1" dirty="0" smtClean="0"/>
          </a:p>
        </p:txBody>
      </p:sp>
      <p:sp>
        <p:nvSpPr>
          <p:cNvPr id="3" name="Content Placeholder 2"/>
          <p:cNvSpPr>
            <a:spLocks noGrp="1"/>
          </p:cNvSpPr>
          <p:nvPr>
            <p:ph sz="quarter" idx="1"/>
          </p:nvPr>
        </p:nvSpPr>
        <p:spPr>
          <a:xfrm>
            <a:off x="914400" y="1219200"/>
            <a:ext cx="7772400" cy="5181600"/>
          </a:xfrm>
        </p:spPr>
        <p:txBody>
          <a:bodyPr>
            <a:normAutofit fontScale="92500" lnSpcReduction="10000"/>
          </a:bodyPr>
          <a:lstStyle/>
          <a:p>
            <a:r>
              <a:rPr lang="en-GB" dirty="0" smtClean="0"/>
              <a:t>You can </a:t>
            </a:r>
            <a:r>
              <a:rPr lang="en-US" dirty="0" smtClean="0"/>
              <a:t>declare multiple dimensions(UP TO 60 DIMENSIONS) by separating an array's size numbers in the parentheses with commas. </a:t>
            </a:r>
          </a:p>
          <a:p>
            <a:r>
              <a:rPr lang="en-US" dirty="0" smtClean="0"/>
              <a:t>In the following example, the </a:t>
            </a:r>
            <a:r>
              <a:rPr lang="en-US" dirty="0" err="1" smtClean="0"/>
              <a:t>MyTable</a:t>
            </a:r>
            <a:r>
              <a:rPr lang="en-US" dirty="0" smtClean="0"/>
              <a:t> variable is a two-dimensional array consisting of 6 rows and 11 columns:  </a:t>
            </a:r>
          </a:p>
          <a:p>
            <a:r>
              <a:rPr lang="en-GB" dirty="0" smtClean="0"/>
              <a:t>Dim </a:t>
            </a:r>
            <a:r>
              <a:rPr lang="en-GB" dirty="0" err="1" smtClean="0"/>
              <a:t>MyTable</a:t>
            </a:r>
            <a:r>
              <a:rPr lang="en-GB" dirty="0" smtClean="0"/>
              <a:t>(5, 10) </a:t>
            </a:r>
          </a:p>
          <a:p>
            <a:r>
              <a:rPr lang="en-US" dirty="0" smtClean="0"/>
              <a:t>Remember zero indexing</a:t>
            </a:r>
          </a:p>
          <a:p>
            <a:r>
              <a:rPr lang="en-US" dirty="0" smtClean="0"/>
              <a:t>You can also declare an array whose size changes during the time your script is running.</a:t>
            </a:r>
          </a:p>
          <a:p>
            <a:r>
              <a:rPr lang="en-US" dirty="0" smtClean="0"/>
              <a:t>This is called a </a:t>
            </a:r>
            <a:r>
              <a:rPr lang="en-US" b="1" dirty="0" smtClean="0"/>
              <a:t>dynamic array. </a:t>
            </a:r>
            <a:r>
              <a:rPr lang="en-US" dirty="0" smtClean="0"/>
              <a:t>The array is initially declared within a procedure using</a:t>
            </a:r>
          </a:p>
          <a:p>
            <a:r>
              <a:rPr lang="en-GB" dirty="0" smtClean="0"/>
              <a:t>Dim </a:t>
            </a:r>
            <a:r>
              <a:rPr lang="en-GB" dirty="0" err="1" smtClean="0"/>
              <a:t>MyArray</a:t>
            </a:r>
            <a:r>
              <a:rPr lang="en-GB" dirty="0" smtClean="0"/>
              <a:t>()</a:t>
            </a:r>
          </a:p>
          <a:p>
            <a:r>
              <a:rPr lang="en-GB" dirty="0" err="1" smtClean="0"/>
              <a:t>ReDim</a:t>
            </a:r>
            <a:r>
              <a:rPr lang="en-GB" dirty="0" smtClean="0"/>
              <a:t> </a:t>
            </a:r>
            <a:r>
              <a:rPr lang="en-GB" dirty="0" err="1" smtClean="0"/>
              <a:t>AnotherArray</a:t>
            </a:r>
            <a:r>
              <a:rPr lang="en-GB" dirty="0" smtClean="0"/>
              <a:t>() </a:t>
            </a:r>
            <a:endParaRPr lang="en-US" dirty="0" smtClean="0"/>
          </a:p>
          <a:p>
            <a:endParaRPr lang="en-US" dirty="0" smtClean="0"/>
          </a:p>
          <a:p>
            <a:endParaRPr lang="en-US" dirty="0" smtClean="0"/>
          </a:p>
          <a:p>
            <a:endParaRPr lang="en-US" dirty="0" smtClean="0"/>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US" b="1" dirty="0" smtClean="0"/>
              <a:t>Access Levels in Visual Basic </a:t>
            </a:r>
            <a:endParaRPr lang="en-GB" b="1" dirty="0" smtClean="0"/>
          </a:p>
        </p:txBody>
      </p:sp>
      <p:sp>
        <p:nvSpPr>
          <p:cNvPr id="3" name="Content Placeholder 2"/>
          <p:cNvSpPr>
            <a:spLocks noGrp="1"/>
          </p:cNvSpPr>
          <p:nvPr>
            <p:ph sz="quarter" idx="1"/>
          </p:nvPr>
        </p:nvSpPr>
        <p:spPr>
          <a:xfrm>
            <a:off x="914400" y="1219200"/>
            <a:ext cx="7772400" cy="5181600"/>
          </a:xfrm>
        </p:spPr>
        <p:txBody>
          <a:bodyPr>
            <a:normAutofit fontScale="92500"/>
          </a:bodyPr>
          <a:lstStyle/>
          <a:p>
            <a:endParaRPr lang="en-GB" b="1" dirty="0" smtClean="0"/>
          </a:p>
          <a:p>
            <a:endParaRPr lang="en-GB" b="1" dirty="0" smtClean="0"/>
          </a:p>
          <a:p>
            <a:endParaRPr lang="en-GB" b="1" dirty="0" smtClean="0"/>
          </a:p>
          <a:p>
            <a:r>
              <a:rPr lang="en-GB" b="1" dirty="0" smtClean="0"/>
              <a:t>Public </a:t>
            </a:r>
          </a:p>
          <a:p>
            <a:r>
              <a:rPr lang="en-US" dirty="0" smtClean="0"/>
              <a:t>The Public (Visual Basic) keyword in the declaration statement specifies that the elements can be accessed from code anywhere in the same project, from other projects that reference the project, and from any assembly built from the project.</a:t>
            </a:r>
          </a:p>
          <a:p>
            <a:r>
              <a:rPr lang="en-US" dirty="0" smtClean="0">
                <a:solidFill>
                  <a:srgbClr val="0070C0"/>
                </a:solidFill>
              </a:rPr>
              <a:t>Public class </a:t>
            </a:r>
            <a:r>
              <a:rPr lang="en-US" dirty="0" err="1" smtClean="0"/>
              <a:t>classforall</a:t>
            </a:r>
            <a:endParaRPr lang="en-US" dirty="0" smtClean="0"/>
          </a:p>
          <a:p>
            <a:r>
              <a:rPr lang="en-US" i="1" dirty="0" smtClean="0"/>
              <a:t>‘the elements within are accessible from everywhere in the project and from ‘projects that reference this project</a:t>
            </a:r>
          </a:p>
          <a:p>
            <a:r>
              <a:rPr lang="en-US" dirty="0" smtClean="0">
                <a:solidFill>
                  <a:srgbClr val="0070C0"/>
                </a:solidFill>
              </a:rPr>
              <a:t>End class</a:t>
            </a:r>
            <a:endParaRPr lang="en-GB" dirty="0">
              <a:solidFill>
                <a:srgbClr val="0070C0"/>
              </a:solidFill>
            </a:endParaRPr>
          </a:p>
        </p:txBody>
      </p:sp>
      <p:graphicFrame>
        <p:nvGraphicFramePr>
          <p:cNvPr id="4" name="Table 3"/>
          <p:cNvGraphicFramePr>
            <a:graphicFrameLocks noGrp="1"/>
          </p:cNvGraphicFramePr>
          <p:nvPr/>
        </p:nvGraphicFramePr>
        <p:xfrm>
          <a:off x="1447800" y="1447800"/>
          <a:ext cx="6096000" cy="109728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Public</a:t>
                      </a:r>
                    </a:p>
                    <a:p>
                      <a:endParaRPr lang="en-GB" sz="2000" dirty="0"/>
                    </a:p>
                  </a:txBody>
                  <a:tcPr/>
                </a:tc>
                <a:tc>
                  <a:txBody>
                    <a:bodyPr/>
                    <a:lstStyle/>
                    <a:p>
                      <a:r>
                        <a:rPr lang="en-US" sz="2000" dirty="0" smtClean="0"/>
                        <a:t>Private</a:t>
                      </a:r>
                      <a:endParaRPr lang="en-GB"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Friend</a:t>
                      </a:r>
                    </a:p>
                    <a:p>
                      <a:endParaRPr lang="en-GB" sz="20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Protected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Protected Friend</a:t>
                      </a:r>
                    </a:p>
                  </a:txBody>
                  <a:tcPr/>
                </a:tc>
                <a:tc>
                  <a:txBody>
                    <a:bodyPr/>
                    <a:lstStyle/>
                    <a:p>
                      <a:endParaRPr lang="en-GB" sz="2000"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wipe(down)">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ipe(down)">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wipe(down)">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US" b="1" dirty="0" smtClean="0"/>
              <a:t>Access Levels in Visual Basic </a:t>
            </a:r>
            <a:endParaRPr lang="en-GB" b="1" dirty="0" smtClean="0"/>
          </a:p>
        </p:txBody>
      </p:sp>
      <p:sp>
        <p:nvSpPr>
          <p:cNvPr id="3" name="Content Placeholder 2"/>
          <p:cNvSpPr>
            <a:spLocks noGrp="1"/>
          </p:cNvSpPr>
          <p:nvPr>
            <p:ph sz="quarter" idx="1"/>
          </p:nvPr>
        </p:nvSpPr>
        <p:spPr>
          <a:xfrm>
            <a:off x="914400" y="1219200"/>
            <a:ext cx="7772400" cy="5181600"/>
          </a:xfrm>
        </p:spPr>
        <p:txBody>
          <a:bodyPr>
            <a:normAutofit lnSpcReduction="10000"/>
          </a:bodyPr>
          <a:lstStyle/>
          <a:p>
            <a:r>
              <a:rPr lang="en-GB" b="1" dirty="0" smtClean="0"/>
              <a:t>Private </a:t>
            </a:r>
          </a:p>
          <a:p>
            <a:r>
              <a:rPr lang="en-US" dirty="0" smtClean="0"/>
              <a:t>The Private (Visual Basic) keyword in the declaration statement specifies that the elements can be accessed only from within the same module, class, or structure.</a:t>
            </a:r>
          </a:p>
          <a:p>
            <a:pPr>
              <a:buNone/>
            </a:pPr>
            <a:r>
              <a:rPr lang="en-US" dirty="0" smtClean="0"/>
              <a:t>     </a:t>
            </a:r>
            <a:r>
              <a:rPr lang="en-US" dirty="0" smtClean="0">
                <a:solidFill>
                  <a:srgbClr val="0070C0"/>
                </a:solidFill>
              </a:rPr>
              <a:t>Private </a:t>
            </a:r>
            <a:r>
              <a:rPr lang="en-US" dirty="0" smtClean="0"/>
              <a:t>x1 </a:t>
            </a:r>
            <a:r>
              <a:rPr lang="en-US" dirty="0" smtClean="0">
                <a:solidFill>
                  <a:srgbClr val="0070C0"/>
                </a:solidFill>
              </a:rPr>
              <a:t>as integer   </a:t>
            </a:r>
            <a:r>
              <a:rPr lang="en-US" dirty="0" smtClean="0"/>
              <a:t>‘this is accessible form the within the module and not without it</a:t>
            </a:r>
          </a:p>
          <a:p>
            <a:pPr>
              <a:buNone/>
            </a:pPr>
            <a:r>
              <a:rPr lang="en-US" dirty="0" smtClean="0"/>
              <a:t>     At module level </a:t>
            </a:r>
            <a:r>
              <a:rPr lang="en-US" dirty="0" smtClean="0">
                <a:solidFill>
                  <a:schemeClr val="accent1"/>
                </a:solidFill>
              </a:rPr>
              <a:t>dim statement works like private</a:t>
            </a:r>
            <a:endParaRPr lang="en-GB" dirty="0" smtClean="0">
              <a:solidFill>
                <a:schemeClr val="accent1"/>
              </a:solidFill>
            </a:endParaRPr>
          </a:p>
          <a:p>
            <a:r>
              <a:rPr lang="en-GB" b="1" dirty="0" smtClean="0"/>
              <a:t>Protected </a:t>
            </a:r>
          </a:p>
          <a:p>
            <a:r>
              <a:rPr lang="en-US" dirty="0" smtClean="0"/>
              <a:t>The Protected (Visual Basic) keyword in the declaration statement specifies that the elements can be accessed only from within the </a:t>
            </a:r>
            <a:r>
              <a:rPr lang="en-US" b="1" dirty="0" smtClean="0"/>
              <a:t>same class</a:t>
            </a:r>
            <a:r>
              <a:rPr lang="en-US" dirty="0" smtClean="0"/>
              <a:t>, or from a class derived from </a:t>
            </a:r>
            <a:r>
              <a:rPr lang="en-GB" dirty="0" smtClean="0"/>
              <a:t>this class.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US" b="1" dirty="0" smtClean="0"/>
              <a:t>Access Levels in Visual Basic </a:t>
            </a:r>
            <a:endParaRPr lang="en-GB" b="1" dirty="0" smtClean="0"/>
          </a:p>
        </p:txBody>
      </p:sp>
      <p:sp>
        <p:nvSpPr>
          <p:cNvPr id="3" name="Content Placeholder 2"/>
          <p:cNvSpPr>
            <a:spLocks noGrp="1"/>
          </p:cNvSpPr>
          <p:nvPr>
            <p:ph sz="quarter" idx="1"/>
          </p:nvPr>
        </p:nvSpPr>
        <p:spPr>
          <a:xfrm>
            <a:off x="914400" y="1219200"/>
            <a:ext cx="7772400" cy="5181600"/>
          </a:xfrm>
        </p:spPr>
        <p:txBody>
          <a:bodyPr>
            <a:normAutofit/>
          </a:bodyPr>
          <a:lstStyle/>
          <a:p>
            <a:r>
              <a:rPr lang="en-GB" b="1" dirty="0" smtClean="0"/>
              <a:t>Friend </a:t>
            </a:r>
          </a:p>
          <a:p>
            <a:r>
              <a:rPr lang="en-US" dirty="0" smtClean="0"/>
              <a:t>The Friend (Visual Basic) keyword in the declaration statement specifies that the elements can be accessed from within the same </a:t>
            </a:r>
            <a:r>
              <a:rPr lang="en-US" b="1" dirty="0" smtClean="0"/>
              <a:t>assembly, </a:t>
            </a:r>
            <a:r>
              <a:rPr lang="en-US" dirty="0" smtClean="0"/>
              <a:t>but not from outside the </a:t>
            </a:r>
            <a:r>
              <a:rPr lang="en-GB" dirty="0" smtClean="0"/>
              <a:t>assembly.</a:t>
            </a:r>
          </a:p>
          <a:p>
            <a:r>
              <a:rPr lang="en-GB" b="1" dirty="0" smtClean="0"/>
              <a:t>Protected Friend </a:t>
            </a:r>
          </a:p>
          <a:p>
            <a:r>
              <a:rPr lang="en-US" dirty="0" smtClean="0"/>
              <a:t>The Protected and Friend keywords together in the declaration statement specify that the elements can be accessed either from derived classes or from within the same assembly, </a:t>
            </a:r>
            <a:r>
              <a:rPr lang="en-GB" dirty="0" smtClean="0"/>
              <a:t>or both.</a:t>
            </a:r>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609600"/>
            <a:ext cx="8534400" cy="5410200"/>
          </a:xfrm>
        </p:spPr>
        <p:txBody>
          <a:bodyPr/>
          <a:lstStyle/>
          <a:p>
            <a:pPr>
              <a:buNone/>
            </a:pPr>
            <a:r>
              <a:rPr lang="en-GB" sz="2000" dirty="0" smtClean="0">
                <a:solidFill>
                  <a:srgbClr val="0070C0"/>
                </a:solidFill>
              </a:rPr>
              <a:t>Public</a:t>
            </a:r>
            <a:r>
              <a:rPr lang="en-GB" sz="2000" dirty="0" smtClean="0"/>
              <a:t> Class Form1</a:t>
            </a:r>
          </a:p>
          <a:p>
            <a:pPr lvl="2">
              <a:buNone/>
            </a:pPr>
            <a:r>
              <a:rPr lang="en-GB" dirty="0" smtClean="0">
                <a:solidFill>
                  <a:srgbClr val="0070C0"/>
                </a:solidFill>
              </a:rPr>
              <a:t>Protected</a:t>
            </a:r>
            <a:r>
              <a:rPr lang="en-GB" dirty="0" smtClean="0"/>
              <a:t> t As String</a:t>
            </a:r>
          </a:p>
          <a:p>
            <a:pPr lvl="2">
              <a:buNone/>
            </a:pPr>
            <a:r>
              <a:rPr lang="en-GB" dirty="0" smtClean="0">
                <a:solidFill>
                  <a:srgbClr val="0070C0"/>
                </a:solidFill>
              </a:rPr>
              <a:t>Private Sub </a:t>
            </a:r>
            <a:r>
              <a:rPr lang="en-GB" dirty="0" smtClean="0"/>
              <a:t>Button1_Click_1(</a:t>
            </a:r>
            <a:r>
              <a:rPr lang="en-GB" dirty="0" err="1" smtClean="0"/>
              <a:t>ByVal</a:t>
            </a:r>
            <a:r>
              <a:rPr lang="en-GB" dirty="0" smtClean="0"/>
              <a:t> sender As </a:t>
            </a:r>
            <a:r>
              <a:rPr lang="en-GB" dirty="0" err="1" smtClean="0"/>
              <a:t>System.Object</a:t>
            </a:r>
            <a:r>
              <a:rPr lang="en-GB" dirty="0" smtClean="0"/>
              <a:t>, </a:t>
            </a:r>
            <a:r>
              <a:rPr lang="en-GB" dirty="0" err="1" smtClean="0"/>
              <a:t>ByVal</a:t>
            </a:r>
            <a:r>
              <a:rPr lang="en-GB" dirty="0" smtClean="0"/>
              <a:t> e As </a:t>
            </a:r>
            <a:r>
              <a:rPr lang="en-GB" dirty="0" err="1" smtClean="0"/>
              <a:t>System.EventArgs</a:t>
            </a:r>
            <a:r>
              <a:rPr lang="en-GB" dirty="0" smtClean="0"/>
              <a:t>) Handles Button1.Click</a:t>
            </a:r>
          </a:p>
          <a:p>
            <a:pPr lvl="2">
              <a:buNone/>
            </a:pPr>
            <a:r>
              <a:rPr lang="en-GB" dirty="0" smtClean="0"/>
              <a:t>    </a:t>
            </a:r>
          </a:p>
          <a:p>
            <a:pPr lvl="2">
              <a:buNone/>
            </a:pPr>
            <a:r>
              <a:rPr lang="en-US" dirty="0" smtClean="0">
                <a:solidFill>
                  <a:srgbClr val="0070C0"/>
                </a:solidFill>
              </a:rPr>
              <a:t>End Sub</a:t>
            </a:r>
            <a:endParaRPr lang="en-GB" dirty="0" smtClean="0">
              <a:solidFill>
                <a:srgbClr val="0070C0"/>
              </a:solidFill>
            </a:endParaRPr>
          </a:p>
          <a:p>
            <a:pPr>
              <a:buNone/>
            </a:pPr>
            <a:r>
              <a:rPr lang="en-US" sz="2000" dirty="0" smtClean="0">
                <a:solidFill>
                  <a:srgbClr val="0070C0"/>
                </a:solidFill>
              </a:rPr>
              <a:t>End Class</a:t>
            </a:r>
            <a:endParaRPr lang="en-GB" sz="2000"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152400"/>
            <a:ext cx="7772400" cy="6248400"/>
          </a:xfrm>
        </p:spPr>
        <p:txBody>
          <a:bodyPr>
            <a:normAutofit/>
          </a:bodyPr>
          <a:lstStyle/>
          <a:p>
            <a:r>
              <a:rPr lang="en-GB" b="1" i="1" dirty="0" smtClean="0"/>
              <a:t>Data Types -Visual Basic </a:t>
            </a:r>
            <a:endParaRPr lang="en-GB" dirty="0" smtClean="0"/>
          </a:p>
          <a:p>
            <a:r>
              <a:rPr lang="en-US" dirty="0" smtClean="0"/>
              <a:t>The following table shows the Visual Basic data types, their supporting common language runtime types, their nominal storage allocation, and their value ranges.</a:t>
            </a:r>
          </a:p>
          <a:p>
            <a:r>
              <a:rPr lang="en-US" dirty="0" smtClean="0"/>
              <a:t> </a:t>
            </a:r>
          </a:p>
          <a:p>
            <a:endParaRPr lang="en-GB" dirty="0"/>
          </a:p>
        </p:txBody>
      </p:sp>
      <p:graphicFrame>
        <p:nvGraphicFramePr>
          <p:cNvPr id="4" name="Table 3"/>
          <p:cNvGraphicFramePr>
            <a:graphicFrameLocks noGrp="1"/>
          </p:cNvGraphicFramePr>
          <p:nvPr/>
        </p:nvGraphicFramePr>
        <p:xfrm>
          <a:off x="533400" y="1981200"/>
          <a:ext cx="8305801" cy="4591978"/>
        </p:xfrm>
        <a:graphic>
          <a:graphicData uri="http://schemas.openxmlformats.org/drawingml/2006/table">
            <a:tbl>
              <a:tblPr firstRow="1" bandRow="1">
                <a:tableStyleId>{5C22544A-7EE6-4342-B048-85BDC9FD1C3A}</a:tableStyleId>
              </a:tblPr>
              <a:tblGrid>
                <a:gridCol w="1465729"/>
                <a:gridCol w="1613950"/>
                <a:gridCol w="5226122"/>
              </a:tblGrid>
              <a:tr h="60590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VB Data Type</a:t>
                      </a:r>
                    </a:p>
                  </a:txBody>
                  <a:tcPr/>
                </a:tc>
                <a:tc>
                  <a:txBody>
                    <a:bodyPr/>
                    <a:lstStyle/>
                    <a:p>
                      <a:r>
                        <a:rPr lang="en-US" dirty="0" smtClean="0"/>
                        <a:t>Memory Allocation</a:t>
                      </a:r>
                      <a:endParaRPr lang="en-GB" dirty="0"/>
                    </a:p>
                  </a:txBody>
                  <a:tcPr/>
                </a:tc>
                <a:tc>
                  <a:txBody>
                    <a:bodyPr/>
                    <a:lstStyle/>
                    <a:p>
                      <a:r>
                        <a:rPr lang="en-US" dirty="0" smtClean="0"/>
                        <a:t>Value Range</a:t>
                      </a:r>
                      <a:endParaRPr lang="en-GB" dirty="0"/>
                    </a:p>
                  </a:txBody>
                  <a:tcPr/>
                </a:tc>
              </a:tr>
              <a:tr h="5550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Double</a:t>
                      </a:r>
                    </a:p>
                  </a:txBody>
                  <a:tcPr/>
                </a:tc>
                <a:tc>
                  <a:txBody>
                    <a:bodyPr/>
                    <a:lstStyle/>
                    <a:p>
                      <a:r>
                        <a:rPr kumimoji="0" lang="en-GB" sz="1800" kern="1200" dirty="0" smtClean="0">
                          <a:solidFill>
                            <a:schemeClr val="dk1"/>
                          </a:solidFill>
                          <a:latin typeface="+mn-lt"/>
                          <a:ea typeface="+mn-ea"/>
                          <a:cs typeface="+mn-cs"/>
                        </a:rPr>
                        <a:t>8 bytes</a:t>
                      </a:r>
                      <a:endParaRPr lang="en-GB" dirty="0"/>
                    </a:p>
                  </a:txBody>
                  <a:tcPr/>
                </a:tc>
                <a:tc>
                  <a:txBody>
                    <a:bodyPr/>
                    <a:lstStyle/>
                    <a:p>
                      <a:r>
                        <a:rPr kumimoji="0" lang="en-GB" sz="1800" kern="1200" dirty="0" smtClean="0">
                          <a:solidFill>
                            <a:schemeClr val="dk1"/>
                          </a:solidFill>
                          <a:latin typeface="+mn-lt"/>
                          <a:ea typeface="+mn-ea"/>
                          <a:cs typeface="+mn-cs"/>
                        </a:rPr>
                        <a:t>-1.79769313486231570E+308 through 4.94065645841246544E-324</a:t>
                      </a:r>
                    </a:p>
                    <a:p>
                      <a:r>
                        <a:rPr kumimoji="0" lang="en-US" sz="1800" kern="1200" dirty="0" smtClean="0">
                          <a:solidFill>
                            <a:schemeClr val="dk1"/>
                          </a:solidFill>
                          <a:latin typeface="+mn-lt"/>
                          <a:ea typeface="+mn-ea"/>
                          <a:cs typeface="+mn-cs"/>
                        </a:rPr>
                        <a:t> for negative values; 4.94065645841246544E-324 through </a:t>
                      </a:r>
                    </a:p>
                    <a:p>
                      <a:r>
                        <a:rPr kumimoji="0" lang="en-GB" sz="1800" kern="1200" dirty="0" smtClean="0">
                          <a:solidFill>
                            <a:schemeClr val="dk1"/>
                          </a:solidFill>
                          <a:latin typeface="+mn-lt"/>
                          <a:ea typeface="+mn-ea"/>
                          <a:cs typeface="+mn-cs"/>
                        </a:rPr>
                        <a:t>1.79769313486231570E+308 </a:t>
                      </a:r>
                    </a:p>
                    <a:p>
                      <a:r>
                        <a:rPr kumimoji="0" lang="en-GB" sz="1800" kern="1200" dirty="0" smtClean="0">
                          <a:solidFill>
                            <a:schemeClr val="dk1"/>
                          </a:solidFill>
                          <a:latin typeface="+mn-lt"/>
                          <a:ea typeface="+mn-ea"/>
                          <a:cs typeface="+mn-cs"/>
                        </a:rPr>
                        <a:t> for positive values</a:t>
                      </a:r>
                    </a:p>
                  </a:txBody>
                  <a:tcPr/>
                </a:tc>
              </a:tr>
              <a:tr h="6536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Single</a:t>
                      </a:r>
                    </a:p>
                  </a:txBody>
                  <a:tcPr/>
                </a:tc>
                <a:tc>
                  <a:txBody>
                    <a:bodyPr/>
                    <a:lstStyle/>
                    <a:p>
                      <a:r>
                        <a:rPr kumimoji="0" lang="en-GB" sz="1800" kern="1200" dirty="0" smtClean="0">
                          <a:solidFill>
                            <a:schemeClr val="dk1"/>
                          </a:solidFill>
                          <a:latin typeface="+mn-lt"/>
                          <a:ea typeface="+mn-ea"/>
                          <a:cs typeface="+mn-cs"/>
                        </a:rPr>
                        <a:t>4 bytes</a:t>
                      </a:r>
                      <a:endParaRPr lang="en-GB" dirty="0"/>
                    </a:p>
                  </a:txBody>
                  <a:tcPr/>
                </a:tc>
                <a:tc>
                  <a:txBody>
                    <a:bodyPr/>
                    <a:lstStyle/>
                    <a:p>
                      <a:r>
                        <a:rPr kumimoji="0" lang="en-GB" sz="1800" kern="1200" dirty="0" smtClean="0">
                          <a:solidFill>
                            <a:schemeClr val="dk1"/>
                          </a:solidFill>
                          <a:latin typeface="+mn-lt"/>
                          <a:ea typeface="+mn-ea"/>
                          <a:cs typeface="+mn-cs"/>
                        </a:rPr>
                        <a:t>-3.4028235E+38 through -1.401298E-45 for</a:t>
                      </a:r>
                      <a:r>
                        <a:rPr kumimoji="0" lang="en-GB" sz="1800" kern="1200" baseline="0" dirty="0" smtClean="0">
                          <a:solidFill>
                            <a:schemeClr val="dk1"/>
                          </a:solidFill>
                          <a:latin typeface="+mn-lt"/>
                          <a:ea typeface="+mn-ea"/>
                          <a:cs typeface="+mn-cs"/>
                        </a:rPr>
                        <a:t> </a:t>
                      </a:r>
                      <a:r>
                        <a:rPr kumimoji="0" lang="en-GB" sz="1800" kern="1200" dirty="0" smtClean="0">
                          <a:solidFill>
                            <a:schemeClr val="dk1"/>
                          </a:solidFill>
                          <a:latin typeface="+mn-lt"/>
                          <a:ea typeface="+mn-ea"/>
                          <a:cs typeface="+mn-cs"/>
                        </a:rPr>
                        <a:t>negative</a:t>
                      </a:r>
                      <a:r>
                        <a:rPr kumimoji="0" lang="en-GB" sz="1800" kern="1200" baseline="0" dirty="0" smtClean="0">
                          <a:solidFill>
                            <a:schemeClr val="dk1"/>
                          </a:solidFill>
                          <a:latin typeface="+mn-lt"/>
                          <a:ea typeface="+mn-ea"/>
                          <a:cs typeface="+mn-cs"/>
                        </a:rPr>
                        <a:t> </a:t>
                      </a:r>
                      <a:r>
                        <a:rPr kumimoji="0" lang="en-GB" sz="1800" kern="1200" dirty="0" smtClean="0">
                          <a:solidFill>
                            <a:schemeClr val="dk1"/>
                          </a:solidFill>
                          <a:latin typeface="+mn-lt"/>
                          <a:ea typeface="+mn-ea"/>
                          <a:cs typeface="+mn-cs"/>
                        </a:rPr>
                        <a:t>values;  †</a:t>
                      </a:r>
                      <a:endParaRPr lang="en-GB" dirty="0"/>
                    </a:p>
                  </a:txBody>
                  <a:tcPr/>
                </a:tc>
              </a:tr>
              <a:tr h="555028">
                <a:tc>
                  <a:txBody>
                    <a:bodyPr/>
                    <a:lstStyle/>
                    <a:p>
                      <a:r>
                        <a:rPr lang="en-US" dirty="0" smtClean="0"/>
                        <a:t>Integer</a:t>
                      </a:r>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4 bytes</a:t>
                      </a:r>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-2,147,483,648 through 2,147,483,647 (signed)</a:t>
                      </a:r>
                    </a:p>
                  </a:txBody>
                  <a:tcPr/>
                </a:tc>
              </a:tr>
              <a:tr h="60590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String</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Depends on platform</a:t>
                      </a:r>
                      <a:endParaRPr lang="en-GB" dirty="0" smtClean="0"/>
                    </a:p>
                  </a:txBody>
                  <a:tcPr/>
                </a:tc>
                <a:tc>
                  <a:txBody>
                    <a:bodyPr/>
                    <a:lstStyle/>
                    <a:p>
                      <a:r>
                        <a:rPr kumimoji="0" lang="en-US" sz="1800" kern="1200" dirty="0" smtClean="0">
                          <a:solidFill>
                            <a:schemeClr val="dk1"/>
                          </a:solidFill>
                          <a:latin typeface="+mn-lt"/>
                          <a:ea typeface="+mn-ea"/>
                          <a:cs typeface="+mn-cs"/>
                        </a:rPr>
                        <a:t>0 to approximately 2 billion Unicode characters </a:t>
                      </a:r>
                      <a:endParaRPr lang="en-GB" dirty="0"/>
                    </a:p>
                  </a:txBody>
                  <a:tcPr/>
                </a:tc>
              </a:tr>
              <a:tr h="60590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Boolean</a:t>
                      </a:r>
                    </a:p>
                  </a:txBody>
                  <a:tcPr/>
                </a:tc>
                <a:tc>
                  <a:txBody>
                    <a:bodyPr/>
                    <a:lstStyle/>
                    <a:p>
                      <a:r>
                        <a:rPr lang="en-US" dirty="0" smtClean="0"/>
                        <a:t>Depends on platform</a:t>
                      </a:r>
                      <a:endParaRPr lang="en-GB" dirty="0"/>
                    </a:p>
                  </a:txBody>
                  <a:tcPr/>
                </a:tc>
                <a:tc>
                  <a:txBody>
                    <a:bodyPr/>
                    <a:lstStyle/>
                    <a:p>
                      <a:r>
                        <a:rPr kumimoji="0" lang="en-GB" sz="1800" b="1" kern="1200" dirty="0" smtClean="0">
                          <a:solidFill>
                            <a:schemeClr val="dk1"/>
                          </a:solidFill>
                          <a:latin typeface="+mn-lt"/>
                          <a:ea typeface="+mn-ea"/>
                          <a:cs typeface="+mn-cs"/>
                        </a:rPr>
                        <a:t>True or False</a:t>
                      </a:r>
                      <a:endParaRPr lang="en-GB"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additive="base">
                                        <p:cTn id="22" dur="500" fill="hold"/>
                                        <p:tgtEl>
                                          <p:spTgt spid="4"/>
                                        </p:tgtEl>
                                        <p:attrNameLst>
                                          <p:attrName>ppt_x</p:attrName>
                                        </p:attrNameLst>
                                      </p:cBhvr>
                                      <p:tavLst>
                                        <p:tav tm="0">
                                          <p:val>
                                            <p:strVal val="#ppt_x"/>
                                          </p:val>
                                        </p:tav>
                                        <p:tav tm="100000">
                                          <p:val>
                                            <p:strVal val="#ppt_x"/>
                                          </p:val>
                                        </p:tav>
                                      </p:tavLst>
                                    </p:anim>
                                    <p:anim calcmode="lin" valueType="num">
                                      <p:cBhvr additive="base">
                                        <p:cTn id="2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US" b="1" dirty="0" smtClean="0"/>
              <a:t>Data types- VB</a:t>
            </a:r>
            <a:endParaRPr lang="en-GB" b="1" dirty="0" smtClean="0"/>
          </a:p>
        </p:txBody>
      </p:sp>
      <p:sp>
        <p:nvSpPr>
          <p:cNvPr id="3" name="Content Placeholder 2"/>
          <p:cNvSpPr>
            <a:spLocks noGrp="1"/>
          </p:cNvSpPr>
          <p:nvPr>
            <p:ph sz="quarter" idx="1"/>
          </p:nvPr>
        </p:nvSpPr>
        <p:spPr>
          <a:xfrm>
            <a:off x="914400" y="1219200"/>
            <a:ext cx="7772400" cy="5181600"/>
          </a:xfrm>
        </p:spPr>
        <p:txBody>
          <a:bodyPr>
            <a:normAutofit/>
          </a:bodyPr>
          <a:lstStyle/>
          <a:p>
            <a:r>
              <a:rPr lang="en-US" dirty="0" smtClean="0"/>
              <a:t>Examples</a:t>
            </a:r>
            <a:endParaRPr lang="en-GB" dirty="0" smtClean="0"/>
          </a:p>
          <a:p>
            <a:r>
              <a:rPr lang="en-US" u="sng" dirty="0" smtClean="0"/>
              <a:t>Double </a:t>
            </a:r>
            <a:r>
              <a:rPr lang="en-GB" dirty="0" smtClean="0"/>
              <a:t>E.g. 2.3433434343 or -44.4</a:t>
            </a:r>
          </a:p>
          <a:p>
            <a:r>
              <a:rPr lang="en-US" u="sng" dirty="0" smtClean="0"/>
              <a:t>Integer</a:t>
            </a:r>
            <a:r>
              <a:rPr lang="en-US" dirty="0" smtClean="0"/>
              <a:t> </a:t>
            </a:r>
            <a:r>
              <a:rPr lang="en-GB" dirty="0" smtClean="0"/>
              <a:t>E.g. 342 or  -78</a:t>
            </a:r>
          </a:p>
          <a:p>
            <a:r>
              <a:rPr lang="en-US" u="sng" dirty="0" smtClean="0"/>
              <a:t>Long</a:t>
            </a:r>
            <a:r>
              <a:rPr lang="en-US" dirty="0" smtClean="0"/>
              <a:t> </a:t>
            </a:r>
            <a:r>
              <a:rPr lang="en-US" dirty="0" err="1" smtClean="0"/>
              <a:t>E.g</a:t>
            </a:r>
            <a:r>
              <a:rPr lang="en-US" dirty="0" smtClean="0"/>
              <a:t> Very large integer </a:t>
            </a:r>
            <a:r>
              <a:rPr lang="en-GB" dirty="0" smtClean="0"/>
              <a:t>2,147,483,648,000</a:t>
            </a:r>
          </a:p>
          <a:p>
            <a:r>
              <a:rPr lang="en-US" dirty="0" smtClean="0"/>
              <a:t>E.g. dim t as string= “characters make up a string”</a:t>
            </a:r>
          </a:p>
          <a:p>
            <a:r>
              <a:rPr lang="en-US" dirty="0" smtClean="0"/>
              <a:t>The variable </a:t>
            </a:r>
            <a:r>
              <a:rPr lang="en-US" i="1" dirty="0" smtClean="0"/>
              <a:t>t</a:t>
            </a:r>
            <a:r>
              <a:rPr lang="en-US" dirty="0" smtClean="0"/>
              <a:t> stores the string made up of </a:t>
            </a:r>
            <a:r>
              <a:rPr lang="en-US" i="1" dirty="0" smtClean="0"/>
              <a:t>c, h, a, r, a, c, t, e, r, s, ,</a:t>
            </a:r>
            <a:r>
              <a:rPr lang="en-US" i="1" dirty="0" err="1" smtClean="0"/>
              <a:t>m,a,k,e</a:t>
            </a:r>
            <a:r>
              <a:rPr lang="en-US" i="1" dirty="0" smtClean="0"/>
              <a:t>, ,</a:t>
            </a:r>
            <a:r>
              <a:rPr lang="en-US" i="1" dirty="0" err="1" smtClean="0"/>
              <a:t>u,p</a:t>
            </a:r>
            <a:r>
              <a:rPr lang="en-US" i="1" dirty="0" smtClean="0"/>
              <a:t>, ,a, </a:t>
            </a:r>
          </a:p>
          <a:p>
            <a:r>
              <a:rPr lang="en-GB" i="1" dirty="0" smtClean="0"/>
              <a:t>,</a:t>
            </a:r>
            <a:r>
              <a:rPr lang="en-GB" i="1" dirty="0" err="1" smtClean="0"/>
              <a:t>s,t,r,I,n,g</a:t>
            </a:r>
            <a:endParaRPr lang="en-GB" i="1" dirty="0" smtClean="0"/>
          </a:p>
          <a:p>
            <a:r>
              <a:rPr lang="en-US" i="1" dirty="0" smtClean="0"/>
              <a:t>SPACES ARE CHARACTERS- TRY MS WORD COUNT!</a:t>
            </a:r>
            <a:endParaRPr lang="en-GB" i="1" dirty="0" smtClean="0"/>
          </a:p>
          <a:p>
            <a:endParaRPr lang="en-GB" dirty="0" smtClean="0"/>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GB" b="1" dirty="0" smtClean="0"/>
              <a:t>Mathematical Operators </a:t>
            </a:r>
          </a:p>
        </p:txBody>
      </p:sp>
      <p:sp>
        <p:nvSpPr>
          <p:cNvPr id="3" name="Content Placeholder 2"/>
          <p:cNvSpPr>
            <a:spLocks noGrp="1"/>
          </p:cNvSpPr>
          <p:nvPr>
            <p:ph sz="quarter" idx="1"/>
          </p:nvPr>
        </p:nvSpPr>
        <p:spPr>
          <a:xfrm>
            <a:off x="914400" y="1219200"/>
            <a:ext cx="7772400" cy="5181600"/>
          </a:xfrm>
        </p:spPr>
        <p:txBody>
          <a:bodyPr>
            <a:normAutofit/>
          </a:bodyPr>
          <a:lstStyle/>
          <a:p>
            <a:endParaRPr lang="en-GB" dirty="0"/>
          </a:p>
        </p:txBody>
      </p:sp>
      <p:pic>
        <p:nvPicPr>
          <p:cNvPr id="33794" name="Picture 2"/>
          <p:cNvPicPr>
            <a:picLocks noChangeAspect="1" noChangeArrowheads="1"/>
          </p:cNvPicPr>
          <p:nvPr/>
        </p:nvPicPr>
        <p:blipFill>
          <a:blip r:embed="rId3" cstate="print"/>
          <a:srcRect/>
          <a:stretch>
            <a:fillRect/>
          </a:stretch>
        </p:blipFill>
        <p:spPr bwMode="auto">
          <a:xfrm>
            <a:off x="76200" y="1905000"/>
            <a:ext cx="8904990" cy="2590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GB" b="1" dirty="0" smtClean="0"/>
              <a:t>Mathematical Operators </a:t>
            </a:r>
          </a:p>
        </p:txBody>
      </p:sp>
      <p:sp>
        <p:nvSpPr>
          <p:cNvPr id="4" name="Rectangle 3"/>
          <p:cNvSpPr/>
          <p:nvPr/>
        </p:nvSpPr>
        <p:spPr>
          <a:xfrm>
            <a:off x="1219200" y="4724400"/>
            <a:ext cx="54864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sz="quarter" idx="1"/>
          </p:nvPr>
        </p:nvSpPr>
        <p:spPr>
          <a:xfrm>
            <a:off x="914400" y="1219200"/>
            <a:ext cx="7772400" cy="5181600"/>
          </a:xfrm>
        </p:spPr>
        <p:txBody>
          <a:bodyPr>
            <a:normAutofit lnSpcReduction="10000"/>
          </a:bodyPr>
          <a:lstStyle/>
          <a:p>
            <a:r>
              <a:rPr lang="en-US" b="1" dirty="0" smtClean="0"/>
              <a:t>The arithmetic and concatenation operators have the order of precedence</a:t>
            </a:r>
          </a:p>
          <a:p>
            <a:r>
              <a:rPr lang="en-US" dirty="0" smtClean="0"/>
              <a:t>described in the following section, and all have greater precedence than the </a:t>
            </a:r>
            <a:r>
              <a:rPr lang="en-US" u="sng" dirty="0" smtClean="0"/>
              <a:t>comparison,</a:t>
            </a:r>
            <a:r>
              <a:rPr lang="en-GB" u="sng" dirty="0" smtClean="0"/>
              <a:t>logical, and bitwise operators. </a:t>
            </a:r>
          </a:p>
          <a:p>
            <a:r>
              <a:rPr lang="en-US" b="1" dirty="0" smtClean="0"/>
              <a:t>The logical and bitwise operators have the order of precedence</a:t>
            </a:r>
          </a:p>
          <a:p>
            <a:r>
              <a:rPr lang="en-US" dirty="0" smtClean="0"/>
              <a:t>They</a:t>
            </a:r>
            <a:r>
              <a:rPr lang="en-US" b="1" dirty="0" smtClean="0"/>
              <a:t> </a:t>
            </a:r>
            <a:r>
              <a:rPr lang="en-US" dirty="0" smtClean="0"/>
              <a:t>have lower precedence than the arithmetic, concatenation, and </a:t>
            </a:r>
            <a:r>
              <a:rPr lang="en-GB" dirty="0" smtClean="0"/>
              <a:t>comparison operators. </a:t>
            </a:r>
          </a:p>
          <a:p>
            <a:pPr>
              <a:buNone/>
            </a:pPr>
            <a:r>
              <a:rPr lang="en-US" dirty="0" smtClean="0">
                <a:solidFill>
                  <a:schemeClr val="bg1"/>
                </a:solidFill>
              </a:rPr>
              <a:t>    Arithmetic and conc.&gt;Comparison&gt;logical</a:t>
            </a:r>
            <a:endParaRPr lang="en-GB" dirty="0" smtClean="0">
              <a:solidFill>
                <a:schemeClr val="bg1"/>
              </a:solidFill>
            </a:endParaRPr>
          </a:p>
          <a:p>
            <a:r>
              <a:rPr lang="en-US" dirty="0" smtClean="0"/>
              <a:t>Operators with equal precedence are evaluated left to right in the order in which they appear in the expression. </a:t>
            </a:r>
            <a:endParaRPr lang="en-GB"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GB" b="1" dirty="0" smtClean="0"/>
              <a:t>Mathematical Operators </a:t>
            </a:r>
          </a:p>
        </p:txBody>
      </p:sp>
      <p:sp>
        <p:nvSpPr>
          <p:cNvPr id="3" name="Content Placeholder 2"/>
          <p:cNvSpPr>
            <a:spLocks noGrp="1"/>
          </p:cNvSpPr>
          <p:nvPr>
            <p:ph sz="quarter" idx="1"/>
          </p:nvPr>
        </p:nvSpPr>
        <p:spPr>
          <a:xfrm>
            <a:off x="914400" y="1219200"/>
            <a:ext cx="7772400" cy="5181600"/>
          </a:xfrm>
        </p:spPr>
        <p:txBody>
          <a:bodyPr>
            <a:normAutofit lnSpcReduction="10000"/>
          </a:bodyPr>
          <a:lstStyle/>
          <a:p>
            <a:r>
              <a:rPr lang="en-US" dirty="0" smtClean="0"/>
              <a:t>Exponentiation (</a:t>
            </a:r>
            <a:r>
              <a:rPr lang="en-US" b="1" dirty="0" smtClean="0"/>
              <a:t>^) Raises a number to the power of another number. </a:t>
            </a:r>
          </a:p>
          <a:p>
            <a:r>
              <a:rPr lang="en-GB" dirty="0" smtClean="0"/>
              <a:t>number ^ exponent</a:t>
            </a:r>
          </a:p>
          <a:p>
            <a:r>
              <a:rPr lang="en-GB" dirty="0" smtClean="0"/>
              <a:t>E.g.  t= 2^3 </a:t>
            </a:r>
          </a:p>
          <a:p>
            <a:r>
              <a:rPr lang="en-GB" dirty="0" smtClean="0"/>
              <a:t> t=8</a:t>
            </a:r>
          </a:p>
          <a:p>
            <a:r>
              <a:rPr lang="en-US" dirty="0" smtClean="0"/>
              <a:t>Unary identity and negation (</a:t>
            </a:r>
            <a:r>
              <a:rPr lang="en-US" b="1" dirty="0" smtClean="0"/>
              <a:t>+, –) Multiplies two numbers.  -1*number</a:t>
            </a:r>
          </a:p>
          <a:p>
            <a:r>
              <a:rPr lang="en-GB" dirty="0" smtClean="0"/>
              <a:t>operand number </a:t>
            </a:r>
          </a:p>
          <a:p>
            <a:r>
              <a:rPr lang="en-GB" dirty="0" smtClean="0"/>
              <a:t>-6</a:t>
            </a:r>
          </a:p>
          <a:p>
            <a:r>
              <a:rPr lang="en-GB" dirty="0" smtClean="0"/>
              <a:t>+7</a:t>
            </a:r>
          </a:p>
          <a:p>
            <a:r>
              <a:rPr lang="en-US" i="1" dirty="0" smtClean="0"/>
              <a:t>In mathematics, a </a:t>
            </a:r>
            <a:r>
              <a:rPr lang="en-US" b="1" i="1" dirty="0" smtClean="0"/>
              <a:t>unary operation</a:t>
            </a:r>
            <a:r>
              <a:rPr lang="en-US" i="1" dirty="0" smtClean="0"/>
              <a:t> is an operation with only one operand</a:t>
            </a:r>
            <a:r>
              <a:rPr lang="en-GB" i="1" dirty="0" smtClean="0"/>
              <a:t> </a:t>
            </a:r>
            <a:endParaRPr lang="en-GB" i="1" u="sng" dirty="0" smtClean="0"/>
          </a:p>
          <a:p>
            <a:endParaRPr lang="en-GB"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Scope of a Variables </a:t>
            </a:r>
          </a:p>
        </p:txBody>
      </p:sp>
      <p:sp>
        <p:nvSpPr>
          <p:cNvPr id="3" name="Content Placeholder 2"/>
          <p:cNvSpPr>
            <a:spLocks noGrp="1"/>
          </p:cNvSpPr>
          <p:nvPr>
            <p:ph sz="quarter" idx="1"/>
          </p:nvPr>
        </p:nvSpPr>
        <p:spPr>
          <a:xfrm>
            <a:off x="914400" y="1447800"/>
            <a:ext cx="7772400" cy="4800600"/>
          </a:xfrm>
        </p:spPr>
        <p:txBody>
          <a:bodyPr>
            <a:normAutofit/>
          </a:bodyPr>
          <a:lstStyle/>
          <a:p>
            <a:r>
              <a:rPr lang="en-US" dirty="0" smtClean="0"/>
              <a:t>A variable's scope is determined by where you declare it. </a:t>
            </a:r>
          </a:p>
          <a:p>
            <a:r>
              <a:rPr lang="en-US" dirty="0" smtClean="0"/>
              <a:t>When you declare a variable within a procedure, only code within that procedure can access or change the value of that variable. </a:t>
            </a:r>
          </a:p>
          <a:p>
            <a:r>
              <a:rPr lang="en-US" dirty="0" smtClean="0"/>
              <a:t>It has local scope and is a procedure-level variable. </a:t>
            </a:r>
          </a:p>
          <a:p>
            <a:r>
              <a:rPr lang="en-US" dirty="0" smtClean="0"/>
              <a:t>If you declare a variable outside a procedure, you make it recognizable to all the procedures in your script. This is a script-level variable, and it has script-level scope.</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GB" b="1" dirty="0" smtClean="0"/>
              <a:t>Mathematical Operators </a:t>
            </a:r>
          </a:p>
        </p:txBody>
      </p:sp>
      <p:sp>
        <p:nvSpPr>
          <p:cNvPr id="3" name="Content Placeholder 2"/>
          <p:cNvSpPr>
            <a:spLocks noGrp="1"/>
          </p:cNvSpPr>
          <p:nvPr>
            <p:ph sz="quarter" idx="1"/>
          </p:nvPr>
        </p:nvSpPr>
        <p:spPr>
          <a:xfrm>
            <a:off x="914400" y="1219200"/>
            <a:ext cx="7772400" cy="5181600"/>
          </a:xfrm>
        </p:spPr>
        <p:txBody>
          <a:bodyPr>
            <a:normAutofit/>
          </a:bodyPr>
          <a:lstStyle/>
          <a:p>
            <a:r>
              <a:rPr lang="en-US" dirty="0" smtClean="0"/>
              <a:t>Multiplication and floating-point division (</a:t>
            </a:r>
            <a:r>
              <a:rPr lang="en-US" b="1" dirty="0" smtClean="0"/>
              <a:t>*, /) Divides two numbers and </a:t>
            </a:r>
            <a:r>
              <a:rPr lang="en-US" b="1" dirty="0" err="1" smtClean="0"/>
              <a:t>retfloating</a:t>
            </a:r>
            <a:r>
              <a:rPr lang="en-US" b="1" dirty="0" smtClean="0"/>
              <a:t>-point result. </a:t>
            </a:r>
          </a:p>
          <a:p>
            <a:r>
              <a:rPr lang="en-GB" dirty="0" smtClean="0"/>
              <a:t>E.g. t= 2*3 </a:t>
            </a:r>
          </a:p>
          <a:p>
            <a:r>
              <a:rPr lang="en-GB" dirty="0" smtClean="0"/>
              <a:t> T=6 </a:t>
            </a:r>
          </a:p>
          <a:p>
            <a:endParaRPr lang="en-GB" dirty="0" smtClean="0"/>
          </a:p>
          <a:p>
            <a:r>
              <a:rPr lang="en-GB" dirty="0" smtClean="0"/>
              <a:t>expression1 / expression2</a:t>
            </a:r>
          </a:p>
          <a:p>
            <a:r>
              <a:rPr lang="en-GB" dirty="0" smtClean="0"/>
              <a:t>E.g. t=8/2 </a:t>
            </a:r>
          </a:p>
          <a:p>
            <a:r>
              <a:rPr lang="en-GB" dirty="0" smtClean="0"/>
              <a:t>  t=4 </a:t>
            </a:r>
          </a:p>
          <a:p>
            <a:endParaRPr lang="en-GB"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GB" b="1" dirty="0" smtClean="0"/>
              <a:t>Mathematical Operators </a:t>
            </a:r>
          </a:p>
        </p:txBody>
      </p:sp>
      <p:sp>
        <p:nvSpPr>
          <p:cNvPr id="3" name="Content Placeholder 2"/>
          <p:cNvSpPr>
            <a:spLocks noGrp="1"/>
          </p:cNvSpPr>
          <p:nvPr>
            <p:ph sz="quarter" idx="1"/>
          </p:nvPr>
        </p:nvSpPr>
        <p:spPr>
          <a:xfrm>
            <a:off x="914400" y="1219200"/>
            <a:ext cx="7772400" cy="5181600"/>
          </a:xfrm>
        </p:spPr>
        <p:txBody>
          <a:bodyPr>
            <a:normAutofit fontScale="92500" lnSpcReduction="20000"/>
          </a:bodyPr>
          <a:lstStyle/>
          <a:p>
            <a:r>
              <a:rPr lang="en-US" dirty="0" smtClean="0"/>
              <a:t>Integer division (</a:t>
            </a:r>
            <a:r>
              <a:rPr lang="en-US" b="1" dirty="0" smtClean="0"/>
              <a:t>\)Divides two numbers and returns an integer result. </a:t>
            </a:r>
          </a:p>
          <a:p>
            <a:r>
              <a:rPr lang="en-GB" dirty="0" smtClean="0"/>
              <a:t>expression1 \ expression2 </a:t>
            </a:r>
          </a:p>
          <a:p>
            <a:r>
              <a:rPr lang="en-GB" dirty="0" smtClean="0"/>
              <a:t> </a:t>
            </a:r>
          </a:p>
          <a:p>
            <a:r>
              <a:rPr lang="en-GB" dirty="0" smtClean="0"/>
              <a:t>Dim t As Integer </a:t>
            </a:r>
          </a:p>
          <a:p>
            <a:r>
              <a:rPr lang="en-GB" dirty="0" smtClean="0"/>
              <a:t> t = 4 \ 3 </a:t>
            </a:r>
          </a:p>
          <a:p>
            <a:r>
              <a:rPr lang="en-GB" dirty="0" smtClean="0"/>
              <a:t>t=1 </a:t>
            </a:r>
          </a:p>
          <a:p>
            <a:r>
              <a:rPr lang="en-GB" dirty="0" smtClean="0"/>
              <a:t> </a:t>
            </a:r>
          </a:p>
          <a:p>
            <a:r>
              <a:rPr lang="en-US" dirty="0" smtClean="0"/>
              <a:t>Modulus arithmetic (</a:t>
            </a:r>
            <a:r>
              <a:rPr lang="en-US" b="1" dirty="0" smtClean="0"/>
              <a:t>Mod) Divides two numbers and returns only the remainder. </a:t>
            </a:r>
          </a:p>
          <a:p>
            <a:endParaRPr lang="en-GB" dirty="0" smtClean="0"/>
          </a:p>
          <a:p>
            <a:r>
              <a:rPr lang="en-GB" i="1" dirty="0" smtClean="0"/>
              <a:t>number1 Mod number2 </a:t>
            </a:r>
          </a:p>
          <a:p>
            <a:r>
              <a:rPr lang="da-DK" dirty="0" smtClean="0"/>
              <a:t>E.g.  t= 2 mod 9 </a:t>
            </a:r>
          </a:p>
          <a:p>
            <a:r>
              <a:rPr lang="en-GB" dirty="0" smtClean="0"/>
              <a:t> t=1</a:t>
            </a:r>
            <a:endParaRPr lang="en-GB"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wipe(down)">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wipe(down)">
                                      <p:cBhvr>
                                        <p:cTn id="52" dur="500"/>
                                        <p:tgtEl>
                                          <p:spTgt spid="3">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Effect transition="in" filter="wipe(down)">
                                      <p:cBhvr>
                                        <p:cTn id="57"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GB" b="1" dirty="0" smtClean="0"/>
              <a:t>Mathematical Operators </a:t>
            </a:r>
          </a:p>
        </p:txBody>
      </p:sp>
      <p:sp>
        <p:nvSpPr>
          <p:cNvPr id="3" name="Content Placeholder 2"/>
          <p:cNvSpPr>
            <a:spLocks noGrp="1"/>
          </p:cNvSpPr>
          <p:nvPr>
            <p:ph sz="quarter" idx="1"/>
          </p:nvPr>
        </p:nvSpPr>
        <p:spPr>
          <a:xfrm>
            <a:off x="914400" y="1219200"/>
            <a:ext cx="7772400" cy="5181600"/>
          </a:xfrm>
        </p:spPr>
        <p:txBody>
          <a:bodyPr>
            <a:normAutofit/>
          </a:bodyPr>
          <a:lstStyle/>
          <a:p>
            <a:r>
              <a:rPr lang="en-US" dirty="0" smtClean="0"/>
              <a:t>Addition and subtraction (</a:t>
            </a:r>
            <a:r>
              <a:rPr lang="en-US" b="1" dirty="0" smtClean="0"/>
              <a:t>+, –), string concatenation (+) Adds two numbers or returns the</a:t>
            </a:r>
          </a:p>
          <a:p>
            <a:r>
              <a:rPr lang="en-US" dirty="0" smtClean="0"/>
              <a:t>positive value of a numeric expression. The Can also be used to concatenate two string</a:t>
            </a:r>
          </a:p>
          <a:p>
            <a:r>
              <a:rPr lang="en-GB" dirty="0" smtClean="0"/>
              <a:t>expressions. </a:t>
            </a:r>
          </a:p>
          <a:p>
            <a:r>
              <a:rPr lang="en-GB" dirty="0" smtClean="0"/>
              <a:t>expression1 + expression2</a:t>
            </a:r>
          </a:p>
          <a:p>
            <a:r>
              <a:rPr lang="en-GB" dirty="0" smtClean="0"/>
              <a:t>- or -</a:t>
            </a:r>
          </a:p>
          <a:p>
            <a:r>
              <a:rPr lang="en-GB" dirty="0" smtClean="0"/>
              <a:t>+ expression1 </a:t>
            </a:r>
          </a:p>
          <a:p>
            <a:r>
              <a:rPr lang="en-GB" u="sng" dirty="0" smtClean="0"/>
              <a:t>E.g. t= 2+11 </a:t>
            </a:r>
          </a:p>
          <a:p>
            <a:pPr>
              <a:buNone/>
            </a:pPr>
            <a:r>
              <a:rPr lang="en-GB" dirty="0" err="1" smtClean="0"/>
              <a:t>str</a:t>
            </a:r>
            <a:r>
              <a:rPr lang="en-GB" dirty="0" smtClean="0"/>
              <a:t>=”The Garfield”+” Movie”  &lt;STRING CONCATENATION</a:t>
            </a:r>
          </a:p>
          <a:p>
            <a:pPr>
              <a:buNone/>
            </a:pPr>
            <a:r>
              <a:rPr lang="en-GB" dirty="0" err="1" smtClean="0"/>
              <a:t>str</a:t>
            </a:r>
            <a:r>
              <a:rPr lang="en-GB" dirty="0" smtClean="0"/>
              <a:t>=” The Garfield Movie” </a:t>
            </a:r>
            <a:endParaRPr lang="en-GB"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GB" b="1" dirty="0" smtClean="0"/>
              <a:t>Comparison Operators </a:t>
            </a:r>
          </a:p>
        </p:txBody>
      </p:sp>
      <p:graphicFrame>
        <p:nvGraphicFramePr>
          <p:cNvPr id="4" name="Content Placeholder 3"/>
          <p:cNvGraphicFramePr>
            <a:graphicFrameLocks noGrp="1"/>
          </p:cNvGraphicFramePr>
          <p:nvPr>
            <p:ph sz="quarter" idx="1"/>
          </p:nvPr>
        </p:nvGraphicFramePr>
        <p:xfrm>
          <a:off x="228600" y="1142998"/>
          <a:ext cx="8686800" cy="5334000"/>
        </p:xfrm>
        <a:graphic>
          <a:graphicData uri="http://schemas.openxmlformats.org/drawingml/2006/table">
            <a:tbl>
              <a:tblPr firstRow="1" bandRow="1">
                <a:tableStyleId>{FABFCF23-3B69-468F-B69F-88F6DE6A72F2}</a:tableStyleId>
              </a:tblPr>
              <a:tblGrid>
                <a:gridCol w="2895600"/>
                <a:gridCol w="2895600"/>
                <a:gridCol w="2895600"/>
              </a:tblGrid>
              <a:tr h="492936">
                <a:tc>
                  <a:txBody>
                    <a:bodyPr/>
                    <a:lstStyle/>
                    <a:p>
                      <a:pPr marL="540385" marR="0">
                        <a:lnSpc>
                          <a:spcPct val="150000"/>
                        </a:lnSpc>
                        <a:spcBef>
                          <a:spcPts val="75"/>
                        </a:spcBef>
                        <a:spcAft>
                          <a:spcPts val="300"/>
                        </a:spcAft>
                      </a:pPr>
                      <a:r>
                        <a:rPr lang="en-US" sz="1200" dirty="0"/>
                        <a:t>Operator</a:t>
                      </a:r>
                      <a:endParaRPr lang="en-GB" sz="1200" dirty="0">
                        <a:latin typeface="Calibri"/>
                        <a:ea typeface="Times New Roman"/>
                        <a:cs typeface="Times New Roman"/>
                      </a:endParaRPr>
                    </a:p>
                  </a:txBody>
                  <a:tcPr marL="68580" marR="68580" marT="0" marB="0"/>
                </a:tc>
                <a:tc>
                  <a:txBody>
                    <a:bodyPr/>
                    <a:lstStyle/>
                    <a:p>
                      <a:pPr marL="540385" marR="0">
                        <a:lnSpc>
                          <a:spcPct val="150000"/>
                        </a:lnSpc>
                        <a:spcBef>
                          <a:spcPts val="75"/>
                        </a:spcBef>
                        <a:spcAft>
                          <a:spcPts val="300"/>
                        </a:spcAft>
                      </a:pPr>
                      <a:r>
                        <a:rPr lang="en-US" sz="1200"/>
                        <a:t>True if</a:t>
                      </a:r>
                      <a:endParaRPr lang="en-GB" sz="1200">
                        <a:latin typeface="Calibri"/>
                        <a:ea typeface="Times New Roman"/>
                        <a:cs typeface="Times New Roman"/>
                      </a:endParaRPr>
                    </a:p>
                  </a:txBody>
                  <a:tcPr marL="68580" marR="68580" marT="0" marB="0"/>
                </a:tc>
                <a:tc>
                  <a:txBody>
                    <a:bodyPr/>
                    <a:lstStyle/>
                    <a:p>
                      <a:pPr marL="540385" marR="0">
                        <a:lnSpc>
                          <a:spcPct val="150000"/>
                        </a:lnSpc>
                        <a:spcBef>
                          <a:spcPts val="75"/>
                        </a:spcBef>
                        <a:spcAft>
                          <a:spcPts val="300"/>
                        </a:spcAft>
                      </a:pPr>
                      <a:r>
                        <a:rPr lang="en-US" sz="1200"/>
                        <a:t>False if</a:t>
                      </a:r>
                      <a:endParaRPr lang="en-GB" sz="1200">
                        <a:latin typeface="Calibri"/>
                        <a:ea typeface="Times New Roman"/>
                        <a:cs typeface="Times New Roman"/>
                      </a:endParaRPr>
                    </a:p>
                  </a:txBody>
                  <a:tcPr marL="68580" marR="68580" marT="0" marB="0"/>
                </a:tc>
              </a:tr>
              <a:tr h="806844">
                <a:tc>
                  <a:txBody>
                    <a:bodyPr/>
                    <a:lstStyle/>
                    <a:p>
                      <a:pPr marL="540385" marR="0">
                        <a:lnSpc>
                          <a:spcPct val="150000"/>
                        </a:lnSpc>
                        <a:spcBef>
                          <a:spcPts val="75"/>
                        </a:spcBef>
                        <a:spcAft>
                          <a:spcPts val="300"/>
                        </a:spcAft>
                      </a:pPr>
                      <a:r>
                        <a:rPr lang="en-US" sz="1400"/>
                        <a:t>&lt; (Less than)</a:t>
                      </a:r>
                      <a:endParaRPr lang="en-GB" sz="1400">
                        <a:latin typeface="Calibri"/>
                        <a:ea typeface="Times New Roman"/>
                        <a:cs typeface="Times New Roman"/>
                      </a:endParaRPr>
                    </a:p>
                  </a:txBody>
                  <a:tcPr marL="68580" marR="68580" marT="0" marB="0"/>
                </a:tc>
                <a:tc>
                  <a:txBody>
                    <a:bodyPr/>
                    <a:lstStyle/>
                    <a:p>
                      <a:pPr marL="540385" marR="0">
                        <a:lnSpc>
                          <a:spcPct val="150000"/>
                        </a:lnSpc>
                        <a:spcBef>
                          <a:spcPts val="75"/>
                        </a:spcBef>
                        <a:spcAft>
                          <a:spcPts val="300"/>
                        </a:spcAft>
                      </a:pPr>
                      <a:r>
                        <a:rPr lang="en-US" sz="1400"/>
                        <a:t>expression1 &lt; expression2</a:t>
                      </a:r>
                      <a:endParaRPr lang="en-GB" sz="1400">
                        <a:latin typeface="Calibri"/>
                        <a:ea typeface="Times New Roman"/>
                        <a:cs typeface="Times New Roman"/>
                      </a:endParaRPr>
                    </a:p>
                  </a:txBody>
                  <a:tcPr marL="68580" marR="68580" marT="0" marB="0"/>
                </a:tc>
                <a:tc>
                  <a:txBody>
                    <a:bodyPr/>
                    <a:lstStyle/>
                    <a:p>
                      <a:pPr marL="540385" marR="0">
                        <a:lnSpc>
                          <a:spcPct val="150000"/>
                        </a:lnSpc>
                        <a:spcBef>
                          <a:spcPts val="75"/>
                        </a:spcBef>
                        <a:spcAft>
                          <a:spcPts val="300"/>
                        </a:spcAft>
                      </a:pPr>
                      <a:r>
                        <a:rPr lang="en-US" sz="1400"/>
                        <a:t>expression1 &gt;= expression2</a:t>
                      </a:r>
                      <a:endParaRPr lang="en-GB" sz="1400">
                        <a:latin typeface="Calibri"/>
                        <a:ea typeface="Times New Roman"/>
                        <a:cs typeface="Times New Roman"/>
                      </a:endParaRPr>
                    </a:p>
                  </a:txBody>
                  <a:tcPr marL="68580" marR="68580" marT="0" marB="0"/>
                </a:tc>
              </a:tr>
              <a:tr h="806844">
                <a:tc>
                  <a:txBody>
                    <a:bodyPr/>
                    <a:lstStyle/>
                    <a:p>
                      <a:pPr marL="540385" marR="0">
                        <a:lnSpc>
                          <a:spcPct val="150000"/>
                        </a:lnSpc>
                        <a:spcBef>
                          <a:spcPts val="75"/>
                        </a:spcBef>
                        <a:spcAft>
                          <a:spcPts val="300"/>
                        </a:spcAft>
                      </a:pPr>
                      <a:r>
                        <a:rPr lang="en-US" sz="1400"/>
                        <a:t>&lt;= (Less than or equal to)</a:t>
                      </a:r>
                      <a:endParaRPr lang="en-GB" sz="1400">
                        <a:latin typeface="Calibri"/>
                        <a:ea typeface="Times New Roman"/>
                        <a:cs typeface="Times New Roman"/>
                      </a:endParaRPr>
                    </a:p>
                  </a:txBody>
                  <a:tcPr marL="68580" marR="68580" marT="0" marB="0"/>
                </a:tc>
                <a:tc>
                  <a:txBody>
                    <a:bodyPr/>
                    <a:lstStyle/>
                    <a:p>
                      <a:pPr marL="540385" marR="0">
                        <a:lnSpc>
                          <a:spcPct val="150000"/>
                        </a:lnSpc>
                        <a:spcBef>
                          <a:spcPts val="75"/>
                        </a:spcBef>
                        <a:spcAft>
                          <a:spcPts val="300"/>
                        </a:spcAft>
                      </a:pPr>
                      <a:r>
                        <a:rPr lang="en-US" sz="1400"/>
                        <a:t>expression1 &lt;= expression2</a:t>
                      </a:r>
                      <a:endParaRPr lang="en-GB" sz="1400">
                        <a:latin typeface="Calibri"/>
                        <a:ea typeface="Times New Roman"/>
                        <a:cs typeface="Times New Roman"/>
                      </a:endParaRPr>
                    </a:p>
                  </a:txBody>
                  <a:tcPr marL="68580" marR="68580" marT="0" marB="0"/>
                </a:tc>
                <a:tc>
                  <a:txBody>
                    <a:bodyPr/>
                    <a:lstStyle/>
                    <a:p>
                      <a:pPr marL="540385" marR="0">
                        <a:lnSpc>
                          <a:spcPct val="150000"/>
                        </a:lnSpc>
                        <a:spcBef>
                          <a:spcPts val="75"/>
                        </a:spcBef>
                        <a:spcAft>
                          <a:spcPts val="300"/>
                        </a:spcAft>
                      </a:pPr>
                      <a:r>
                        <a:rPr lang="en-US" sz="1400"/>
                        <a:t>expression1 &gt; expression2</a:t>
                      </a:r>
                      <a:endParaRPr lang="en-GB" sz="1400">
                        <a:latin typeface="Calibri"/>
                        <a:ea typeface="Times New Roman"/>
                        <a:cs typeface="Times New Roman"/>
                      </a:endParaRPr>
                    </a:p>
                  </a:txBody>
                  <a:tcPr marL="68580" marR="68580" marT="0" marB="0"/>
                </a:tc>
              </a:tr>
              <a:tr h="806844">
                <a:tc>
                  <a:txBody>
                    <a:bodyPr/>
                    <a:lstStyle/>
                    <a:p>
                      <a:pPr marL="540385" marR="0">
                        <a:lnSpc>
                          <a:spcPct val="150000"/>
                        </a:lnSpc>
                        <a:spcBef>
                          <a:spcPts val="75"/>
                        </a:spcBef>
                        <a:spcAft>
                          <a:spcPts val="300"/>
                        </a:spcAft>
                      </a:pPr>
                      <a:r>
                        <a:rPr lang="en-US" sz="1400" dirty="0"/>
                        <a:t>&gt; (Greater than)</a:t>
                      </a:r>
                      <a:endParaRPr lang="en-GB" sz="1400" dirty="0">
                        <a:latin typeface="Calibri"/>
                        <a:ea typeface="Times New Roman"/>
                        <a:cs typeface="Times New Roman"/>
                      </a:endParaRPr>
                    </a:p>
                  </a:txBody>
                  <a:tcPr marL="68580" marR="68580" marT="0" marB="0"/>
                </a:tc>
                <a:tc>
                  <a:txBody>
                    <a:bodyPr/>
                    <a:lstStyle/>
                    <a:p>
                      <a:pPr marL="540385" marR="0">
                        <a:lnSpc>
                          <a:spcPct val="150000"/>
                        </a:lnSpc>
                        <a:spcBef>
                          <a:spcPts val="75"/>
                        </a:spcBef>
                        <a:spcAft>
                          <a:spcPts val="300"/>
                        </a:spcAft>
                      </a:pPr>
                      <a:r>
                        <a:rPr lang="en-US" sz="1400"/>
                        <a:t>expression1 &gt; expression2</a:t>
                      </a:r>
                      <a:endParaRPr lang="en-GB" sz="1400">
                        <a:latin typeface="Calibri"/>
                        <a:ea typeface="Times New Roman"/>
                        <a:cs typeface="Times New Roman"/>
                      </a:endParaRPr>
                    </a:p>
                  </a:txBody>
                  <a:tcPr marL="68580" marR="68580" marT="0" marB="0"/>
                </a:tc>
                <a:tc>
                  <a:txBody>
                    <a:bodyPr/>
                    <a:lstStyle/>
                    <a:p>
                      <a:pPr marL="540385" marR="0">
                        <a:lnSpc>
                          <a:spcPct val="150000"/>
                        </a:lnSpc>
                        <a:spcBef>
                          <a:spcPts val="75"/>
                        </a:spcBef>
                        <a:spcAft>
                          <a:spcPts val="300"/>
                        </a:spcAft>
                      </a:pPr>
                      <a:r>
                        <a:rPr lang="en-US" sz="1400"/>
                        <a:t>expression1 &lt;= expression2</a:t>
                      </a:r>
                      <a:endParaRPr lang="en-GB" sz="1400">
                        <a:latin typeface="Calibri"/>
                        <a:ea typeface="Times New Roman"/>
                        <a:cs typeface="Times New Roman"/>
                      </a:endParaRPr>
                    </a:p>
                  </a:txBody>
                  <a:tcPr marL="68580" marR="68580" marT="0" marB="0"/>
                </a:tc>
              </a:tr>
              <a:tr h="806844">
                <a:tc>
                  <a:txBody>
                    <a:bodyPr/>
                    <a:lstStyle/>
                    <a:p>
                      <a:pPr marL="540385" marR="0">
                        <a:lnSpc>
                          <a:spcPct val="150000"/>
                        </a:lnSpc>
                        <a:spcBef>
                          <a:spcPts val="75"/>
                        </a:spcBef>
                        <a:spcAft>
                          <a:spcPts val="300"/>
                        </a:spcAft>
                      </a:pPr>
                      <a:r>
                        <a:rPr lang="en-US" sz="1400"/>
                        <a:t>&gt;= (Greater than or equal to)</a:t>
                      </a:r>
                      <a:endParaRPr lang="en-GB" sz="1400">
                        <a:latin typeface="Calibri"/>
                        <a:ea typeface="Times New Roman"/>
                        <a:cs typeface="Times New Roman"/>
                      </a:endParaRPr>
                    </a:p>
                  </a:txBody>
                  <a:tcPr marL="68580" marR="68580" marT="0" marB="0"/>
                </a:tc>
                <a:tc>
                  <a:txBody>
                    <a:bodyPr/>
                    <a:lstStyle/>
                    <a:p>
                      <a:pPr marL="540385" marR="0">
                        <a:lnSpc>
                          <a:spcPct val="150000"/>
                        </a:lnSpc>
                        <a:spcBef>
                          <a:spcPts val="75"/>
                        </a:spcBef>
                        <a:spcAft>
                          <a:spcPts val="300"/>
                        </a:spcAft>
                      </a:pPr>
                      <a:r>
                        <a:rPr lang="en-US" sz="1400"/>
                        <a:t>expression1 &gt;= expression2</a:t>
                      </a:r>
                      <a:endParaRPr lang="en-GB" sz="1400">
                        <a:latin typeface="Calibri"/>
                        <a:ea typeface="Times New Roman"/>
                        <a:cs typeface="Times New Roman"/>
                      </a:endParaRPr>
                    </a:p>
                  </a:txBody>
                  <a:tcPr marL="68580" marR="68580" marT="0" marB="0"/>
                </a:tc>
                <a:tc>
                  <a:txBody>
                    <a:bodyPr/>
                    <a:lstStyle/>
                    <a:p>
                      <a:pPr marL="540385" marR="0">
                        <a:lnSpc>
                          <a:spcPct val="150000"/>
                        </a:lnSpc>
                        <a:spcBef>
                          <a:spcPts val="75"/>
                        </a:spcBef>
                        <a:spcAft>
                          <a:spcPts val="300"/>
                        </a:spcAft>
                      </a:pPr>
                      <a:r>
                        <a:rPr lang="en-US" sz="1400"/>
                        <a:t>expression1 &lt; expression2</a:t>
                      </a:r>
                      <a:endParaRPr lang="en-GB" sz="1400">
                        <a:latin typeface="Calibri"/>
                        <a:ea typeface="Times New Roman"/>
                        <a:cs typeface="Times New Roman"/>
                      </a:endParaRPr>
                    </a:p>
                  </a:txBody>
                  <a:tcPr marL="68580" marR="68580" marT="0" marB="0"/>
                </a:tc>
              </a:tr>
              <a:tr h="806844">
                <a:tc>
                  <a:txBody>
                    <a:bodyPr/>
                    <a:lstStyle/>
                    <a:p>
                      <a:pPr marL="540385" marR="0">
                        <a:lnSpc>
                          <a:spcPct val="150000"/>
                        </a:lnSpc>
                        <a:spcBef>
                          <a:spcPts val="75"/>
                        </a:spcBef>
                        <a:spcAft>
                          <a:spcPts val="300"/>
                        </a:spcAft>
                      </a:pPr>
                      <a:r>
                        <a:rPr lang="en-US" sz="1400"/>
                        <a:t>= (Equal to)</a:t>
                      </a:r>
                      <a:endParaRPr lang="en-GB" sz="1400">
                        <a:latin typeface="Calibri"/>
                        <a:ea typeface="Times New Roman"/>
                        <a:cs typeface="Times New Roman"/>
                      </a:endParaRPr>
                    </a:p>
                  </a:txBody>
                  <a:tcPr marL="68580" marR="68580" marT="0" marB="0"/>
                </a:tc>
                <a:tc>
                  <a:txBody>
                    <a:bodyPr/>
                    <a:lstStyle/>
                    <a:p>
                      <a:pPr marL="540385" marR="0">
                        <a:lnSpc>
                          <a:spcPct val="150000"/>
                        </a:lnSpc>
                        <a:spcBef>
                          <a:spcPts val="75"/>
                        </a:spcBef>
                        <a:spcAft>
                          <a:spcPts val="300"/>
                        </a:spcAft>
                      </a:pPr>
                      <a:r>
                        <a:rPr lang="en-US" sz="1400"/>
                        <a:t>expression1 = expression2</a:t>
                      </a:r>
                      <a:endParaRPr lang="en-GB" sz="1400">
                        <a:latin typeface="Calibri"/>
                        <a:ea typeface="Times New Roman"/>
                        <a:cs typeface="Times New Roman"/>
                      </a:endParaRPr>
                    </a:p>
                  </a:txBody>
                  <a:tcPr marL="68580" marR="68580" marT="0" marB="0"/>
                </a:tc>
                <a:tc>
                  <a:txBody>
                    <a:bodyPr/>
                    <a:lstStyle/>
                    <a:p>
                      <a:pPr marL="540385" marR="0">
                        <a:lnSpc>
                          <a:spcPct val="150000"/>
                        </a:lnSpc>
                        <a:spcBef>
                          <a:spcPts val="75"/>
                        </a:spcBef>
                        <a:spcAft>
                          <a:spcPts val="300"/>
                        </a:spcAft>
                      </a:pPr>
                      <a:r>
                        <a:rPr lang="en-US" sz="1400"/>
                        <a:t>expression1 &lt;&gt; expression2</a:t>
                      </a:r>
                      <a:endParaRPr lang="en-GB" sz="1400">
                        <a:latin typeface="Calibri"/>
                        <a:ea typeface="Times New Roman"/>
                        <a:cs typeface="Times New Roman"/>
                      </a:endParaRPr>
                    </a:p>
                  </a:txBody>
                  <a:tcPr marL="68580" marR="68580" marT="0" marB="0"/>
                </a:tc>
              </a:tr>
              <a:tr h="806844">
                <a:tc>
                  <a:txBody>
                    <a:bodyPr/>
                    <a:lstStyle/>
                    <a:p>
                      <a:pPr marL="540385" marR="0">
                        <a:lnSpc>
                          <a:spcPct val="150000"/>
                        </a:lnSpc>
                        <a:spcBef>
                          <a:spcPts val="75"/>
                        </a:spcBef>
                        <a:spcAft>
                          <a:spcPts val="300"/>
                        </a:spcAft>
                      </a:pPr>
                      <a:r>
                        <a:rPr lang="en-US" sz="1400"/>
                        <a:t>&lt;&gt; (Not equal to)</a:t>
                      </a:r>
                      <a:endParaRPr lang="en-GB" sz="1400">
                        <a:latin typeface="Calibri"/>
                        <a:ea typeface="Times New Roman"/>
                        <a:cs typeface="Times New Roman"/>
                      </a:endParaRPr>
                    </a:p>
                  </a:txBody>
                  <a:tcPr marL="68580" marR="68580" marT="0" marB="0"/>
                </a:tc>
                <a:tc>
                  <a:txBody>
                    <a:bodyPr/>
                    <a:lstStyle/>
                    <a:p>
                      <a:pPr marL="540385" marR="0">
                        <a:lnSpc>
                          <a:spcPct val="150000"/>
                        </a:lnSpc>
                        <a:spcBef>
                          <a:spcPts val="75"/>
                        </a:spcBef>
                        <a:spcAft>
                          <a:spcPts val="300"/>
                        </a:spcAft>
                      </a:pPr>
                      <a:r>
                        <a:rPr lang="en-US" sz="1400" dirty="0"/>
                        <a:t>expression1 &lt;&gt; expression2</a:t>
                      </a:r>
                      <a:endParaRPr lang="en-GB" sz="1400" dirty="0">
                        <a:latin typeface="Calibri"/>
                        <a:ea typeface="Times New Roman"/>
                        <a:cs typeface="Times New Roman"/>
                      </a:endParaRPr>
                    </a:p>
                  </a:txBody>
                  <a:tcPr marL="68580" marR="68580" marT="0" marB="0"/>
                </a:tc>
                <a:tc>
                  <a:txBody>
                    <a:bodyPr/>
                    <a:lstStyle/>
                    <a:p>
                      <a:pPr marL="540385" marR="0">
                        <a:lnSpc>
                          <a:spcPct val="150000"/>
                        </a:lnSpc>
                        <a:spcBef>
                          <a:spcPts val="75"/>
                        </a:spcBef>
                        <a:spcAft>
                          <a:spcPts val="300"/>
                        </a:spcAft>
                      </a:pPr>
                      <a:r>
                        <a:rPr lang="en-US" sz="1400" dirty="0"/>
                        <a:t>expression1 = expression2</a:t>
                      </a:r>
                      <a:endParaRPr lang="en-GB" sz="1400" dirty="0">
                        <a:latin typeface="Calibri"/>
                        <a:ea typeface="Times New Roman"/>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GB" b="1" dirty="0" smtClean="0"/>
              <a:t>Comparison Operators </a:t>
            </a:r>
          </a:p>
        </p:txBody>
      </p:sp>
      <p:sp>
        <p:nvSpPr>
          <p:cNvPr id="3" name="Content Placeholder 2"/>
          <p:cNvSpPr>
            <a:spLocks noGrp="1"/>
          </p:cNvSpPr>
          <p:nvPr>
            <p:ph sz="quarter" idx="1"/>
          </p:nvPr>
        </p:nvSpPr>
        <p:spPr>
          <a:xfrm>
            <a:off x="914400" y="1219200"/>
            <a:ext cx="7772400" cy="5181600"/>
          </a:xfrm>
        </p:spPr>
        <p:txBody>
          <a:bodyPr>
            <a:normAutofit/>
          </a:bodyPr>
          <a:lstStyle/>
          <a:p>
            <a:r>
              <a:rPr lang="en-US" dirty="0" smtClean="0"/>
              <a:t>The result of a comparison operation is a </a:t>
            </a:r>
            <a:r>
              <a:rPr lang="en-US" dirty="0" err="1" smtClean="0"/>
              <a:t>boolean</a:t>
            </a:r>
            <a:r>
              <a:rPr lang="en-US" dirty="0" smtClean="0"/>
              <a:t> </a:t>
            </a:r>
            <a:r>
              <a:rPr lang="en-US" dirty="0" err="1" smtClean="0"/>
              <a:t>datatype</a:t>
            </a:r>
            <a:endParaRPr lang="en-US" dirty="0" smtClean="0"/>
          </a:p>
          <a:p>
            <a:pPr>
              <a:buNone/>
            </a:pPr>
            <a:r>
              <a:rPr lang="en-US" u="sng" dirty="0" smtClean="0"/>
              <a:t>True or false </a:t>
            </a:r>
            <a:endParaRPr lang="en-GB" u="sng" dirty="0" smtClean="0"/>
          </a:p>
          <a:p>
            <a:r>
              <a:rPr lang="en-GB" dirty="0" smtClean="0"/>
              <a:t>Example</a:t>
            </a:r>
          </a:p>
          <a:p>
            <a:r>
              <a:rPr lang="en-GB" b="1" dirty="0" smtClean="0"/>
              <a:t>Dim </a:t>
            </a:r>
            <a:r>
              <a:rPr lang="en-GB" b="1" dirty="0" err="1" smtClean="0"/>
              <a:t>testResult</a:t>
            </a:r>
            <a:r>
              <a:rPr lang="en-GB" b="1" dirty="0" smtClean="0"/>
              <a:t> As Boolean </a:t>
            </a:r>
          </a:p>
          <a:p>
            <a:r>
              <a:rPr lang="en-GB" dirty="0" err="1" smtClean="0"/>
              <a:t>testResult</a:t>
            </a:r>
            <a:r>
              <a:rPr lang="en-GB" dirty="0" smtClean="0"/>
              <a:t> = 45 &lt; 35</a:t>
            </a:r>
          </a:p>
          <a:p>
            <a:r>
              <a:rPr lang="en-GB" dirty="0" err="1" smtClean="0"/>
              <a:t>testResult</a:t>
            </a:r>
            <a:r>
              <a:rPr lang="en-GB" dirty="0" smtClean="0"/>
              <a:t> = 45 = 45</a:t>
            </a:r>
          </a:p>
          <a:p>
            <a:r>
              <a:rPr lang="en-GB" dirty="0" err="1" smtClean="0"/>
              <a:t>testResult</a:t>
            </a:r>
            <a:r>
              <a:rPr lang="en-GB" dirty="0" smtClean="0"/>
              <a:t> = 4 &lt;&gt; 3</a:t>
            </a:r>
          </a:p>
          <a:p>
            <a:r>
              <a:rPr lang="en-GB" dirty="0" err="1" smtClean="0"/>
              <a:t>testResult</a:t>
            </a:r>
            <a:r>
              <a:rPr lang="en-GB" dirty="0" smtClean="0"/>
              <a:t> = "5" &gt; "4444"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GB" b="1" dirty="0" smtClean="0"/>
              <a:t>Arithmetic Operators  </a:t>
            </a:r>
            <a:r>
              <a:rPr lang="en-GB" b="1" dirty="0" err="1" smtClean="0"/>
              <a:t>VBExample</a:t>
            </a:r>
            <a:endParaRPr lang="en-GB" b="1" dirty="0" smtClean="0"/>
          </a:p>
        </p:txBody>
      </p:sp>
      <p:sp>
        <p:nvSpPr>
          <p:cNvPr id="3" name="Content Placeholder 2"/>
          <p:cNvSpPr>
            <a:spLocks noGrp="1"/>
          </p:cNvSpPr>
          <p:nvPr>
            <p:ph sz="quarter" idx="1"/>
          </p:nvPr>
        </p:nvSpPr>
        <p:spPr>
          <a:xfrm>
            <a:off x="914400" y="1219200"/>
            <a:ext cx="7772400" cy="5181600"/>
          </a:xfrm>
        </p:spPr>
        <p:txBody>
          <a:bodyPr>
            <a:normAutofit fontScale="92500" lnSpcReduction="20000"/>
          </a:bodyPr>
          <a:lstStyle/>
          <a:p>
            <a:pPr marL="514350" indent="-514350">
              <a:buFont typeface="+mj-lt"/>
              <a:buAutoNum type="arabicPeriod"/>
            </a:pPr>
            <a:r>
              <a:rPr lang="pt-BR" sz="3300" dirty="0" smtClean="0"/>
              <a:t>Dim num1, num2, difference, product, quotient As Single</a:t>
            </a:r>
          </a:p>
          <a:p>
            <a:pPr marL="514350" indent="-514350">
              <a:buFont typeface="+mj-lt"/>
              <a:buAutoNum type="arabicPeriod"/>
            </a:pPr>
            <a:r>
              <a:rPr lang="en-GB" sz="3300" dirty="0" smtClean="0"/>
              <a:t>num1 = TextBox1.Text</a:t>
            </a:r>
          </a:p>
          <a:p>
            <a:pPr marL="514350" indent="-514350">
              <a:buFont typeface="+mj-lt"/>
              <a:buAutoNum type="arabicPeriod"/>
            </a:pPr>
            <a:r>
              <a:rPr lang="en-GB" sz="3300" dirty="0" smtClean="0"/>
              <a:t>num2 = TextBox2.Text</a:t>
            </a:r>
          </a:p>
          <a:p>
            <a:pPr marL="514350" indent="-514350">
              <a:buFont typeface="+mj-lt"/>
              <a:buAutoNum type="arabicPeriod"/>
            </a:pPr>
            <a:r>
              <a:rPr lang="en-GB" sz="3300" dirty="0" smtClean="0"/>
              <a:t>sum=num1+num2</a:t>
            </a:r>
          </a:p>
          <a:p>
            <a:pPr marL="514350" indent="-514350">
              <a:buFont typeface="+mj-lt"/>
              <a:buAutoNum type="arabicPeriod"/>
            </a:pPr>
            <a:r>
              <a:rPr lang="en-GB" sz="3300" dirty="0" smtClean="0"/>
              <a:t>difference=num1-num2</a:t>
            </a:r>
          </a:p>
          <a:p>
            <a:pPr marL="514350" indent="-514350">
              <a:buFont typeface="+mj-lt"/>
              <a:buAutoNum type="arabicPeriod"/>
            </a:pPr>
            <a:r>
              <a:rPr lang="en-GB" sz="3300" dirty="0" smtClean="0"/>
              <a:t>product = num1 * num2</a:t>
            </a:r>
          </a:p>
          <a:p>
            <a:pPr marL="514350" indent="-514350">
              <a:buFont typeface="+mj-lt"/>
              <a:buAutoNum type="arabicPeriod"/>
            </a:pPr>
            <a:r>
              <a:rPr lang="en-GB" sz="3300" dirty="0" smtClean="0"/>
              <a:t>quotient=num1/num2</a:t>
            </a:r>
          </a:p>
          <a:p>
            <a:pPr marL="514350" indent="-514350">
              <a:buFont typeface="+mj-lt"/>
              <a:buAutoNum type="arabicPeriod"/>
            </a:pPr>
            <a:r>
              <a:rPr lang="en-GB" sz="3300" dirty="0" smtClean="0"/>
              <a:t>Label1.Text=sum</a:t>
            </a:r>
          </a:p>
          <a:p>
            <a:pPr marL="514350" indent="-514350">
              <a:buFont typeface="+mj-lt"/>
              <a:buAutoNum type="arabicPeriod"/>
            </a:pPr>
            <a:r>
              <a:rPr lang="en-GB" sz="3300" dirty="0" smtClean="0"/>
              <a:t>Label2.Text=difference</a:t>
            </a:r>
          </a:p>
          <a:p>
            <a:pPr marL="514350" indent="-514350">
              <a:buFont typeface="+mj-lt"/>
              <a:buAutoNum type="arabicPeriod"/>
            </a:pPr>
            <a:r>
              <a:rPr lang="en-GB" sz="3300" dirty="0" smtClean="0"/>
              <a:t>Label3.Text = product</a:t>
            </a:r>
          </a:p>
          <a:p>
            <a:endParaRPr lang="en-GB" i="1"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down)">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GB" b="1" dirty="0" smtClean="0"/>
              <a:t>Logical Operators </a:t>
            </a:r>
          </a:p>
        </p:txBody>
      </p:sp>
      <p:sp>
        <p:nvSpPr>
          <p:cNvPr id="3" name="Content Placeholder 2"/>
          <p:cNvSpPr>
            <a:spLocks noGrp="1"/>
          </p:cNvSpPr>
          <p:nvPr>
            <p:ph sz="quarter" idx="1"/>
          </p:nvPr>
        </p:nvSpPr>
        <p:spPr>
          <a:xfrm>
            <a:off x="914400" y="1219200"/>
            <a:ext cx="7772400" cy="5181600"/>
          </a:xfrm>
        </p:spPr>
        <p:txBody>
          <a:bodyPr>
            <a:normAutofit/>
          </a:bodyPr>
          <a:lstStyle/>
          <a:p>
            <a:r>
              <a:rPr lang="en-GB" b="1" dirty="0" smtClean="0"/>
              <a:t>Logical Operators </a:t>
            </a:r>
          </a:p>
          <a:p>
            <a:r>
              <a:rPr lang="en-US" dirty="0" smtClean="0"/>
              <a:t>Logical operators compare Boolean expressions and return a Boolean result (True or</a:t>
            </a:r>
          </a:p>
          <a:p>
            <a:r>
              <a:rPr lang="en-GB" dirty="0" smtClean="0"/>
              <a:t>False). </a:t>
            </a:r>
          </a:p>
          <a:p>
            <a:r>
              <a:rPr lang="en-US" i="1" u="sng" dirty="0" smtClean="0"/>
              <a:t>Not Bitwise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GB" b="1" dirty="0" smtClean="0"/>
              <a:t>Logical Operators </a:t>
            </a:r>
          </a:p>
        </p:txBody>
      </p:sp>
      <p:graphicFrame>
        <p:nvGraphicFramePr>
          <p:cNvPr id="4" name="Content Placeholder 3"/>
          <p:cNvGraphicFramePr>
            <a:graphicFrameLocks noGrp="1"/>
          </p:cNvGraphicFramePr>
          <p:nvPr>
            <p:ph sz="quarter" idx="1"/>
          </p:nvPr>
        </p:nvGraphicFramePr>
        <p:xfrm>
          <a:off x="990600" y="4419600"/>
          <a:ext cx="7239000" cy="990600"/>
        </p:xfrm>
        <a:graphic>
          <a:graphicData uri="http://schemas.openxmlformats.org/drawingml/2006/table">
            <a:tbl>
              <a:tblPr firstRow="1" bandRow="1">
                <a:tableStyleId>{5C22544A-7EE6-4342-B048-85BDC9FD1C3A}</a:tableStyleId>
              </a:tblPr>
              <a:tblGrid>
                <a:gridCol w="3619500"/>
                <a:gridCol w="3619500"/>
              </a:tblGrid>
              <a:tr h="330200">
                <a:tc>
                  <a:txBody>
                    <a:bodyPr/>
                    <a:lstStyle/>
                    <a:p>
                      <a:pPr marL="160020" marR="0">
                        <a:spcBef>
                          <a:spcPts val="75"/>
                        </a:spcBef>
                        <a:spcAft>
                          <a:spcPts val="300"/>
                        </a:spcAft>
                      </a:pPr>
                      <a:r>
                        <a:rPr lang="en-GB" sz="1800" dirty="0">
                          <a:solidFill>
                            <a:srgbClr val="000066"/>
                          </a:solidFill>
                          <a:latin typeface="Calibri"/>
                          <a:ea typeface="Times New Roman"/>
                          <a:cs typeface="Times New Roman"/>
                        </a:rPr>
                        <a:t>If </a:t>
                      </a:r>
                      <a:r>
                        <a:rPr lang="en-GB" sz="1800" i="1" dirty="0">
                          <a:solidFill>
                            <a:srgbClr val="000066"/>
                          </a:solidFill>
                          <a:latin typeface="Calibri"/>
                          <a:ea typeface="Times New Roman"/>
                          <a:cs typeface="Times New Roman"/>
                        </a:rPr>
                        <a:t>expression</a:t>
                      </a:r>
                      <a:r>
                        <a:rPr lang="en-GB" sz="1800" dirty="0">
                          <a:solidFill>
                            <a:srgbClr val="000066"/>
                          </a:solidFill>
                          <a:latin typeface="Calibri"/>
                          <a:ea typeface="Times New Roman"/>
                          <a:cs typeface="Times New Roman"/>
                        </a:rPr>
                        <a:t> is</a:t>
                      </a:r>
                      <a:endParaRPr lang="en-GB" sz="1800" dirty="0">
                        <a:latin typeface="Calibri"/>
                        <a:ea typeface="Times New Roman"/>
                        <a:cs typeface="Times New Roman"/>
                      </a:endParaRPr>
                    </a:p>
                  </a:txBody>
                  <a:tcPr marL="68580" marR="68580" marT="0" marB="0"/>
                </a:tc>
                <a:tc>
                  <a:txBody>
                    <a:bodyPr/>
                    <a:lstStyle/>
                    <a:p>
                      <a:pPr marL="125095" marR="0">
                        <a:spcBef>
                          <a:spcPts val="75"/>
                        </a:spcBef>
                        <a:spcAft>
                          <a:spcPts val="300"/>
                        </a:spcAft>
                      </a:pPr>
                      <a:r>
                        <a:rPr lang="en-GB" sz="1800">
                          <a:solidFill>
                            <a:srgbClr val="000066"/>
                          </a:solidFill>
                          <a:latin typeface="Calibri"/>
                          <a:ea typeface="Times New Roman"/>
                          <a:cs typeface="Times New Roman"/>
                        </a:rPr>
                        <a:t>The value of </a:t>
                      </a:r>
                      <a:r>
                        <a:rPr lang="en-GB" sz="1800" i="1">
                          <a:solidFill>
                            <a:srgbClr val="000066"/>
                          </a:solidFill>
                          <a:latin typeface="Calibri"/>
                          <a:ea typeface="Times New Roman"/>
                          <a:cs typeface="Times New Roman"/>
                        </a:rPr>
                        <a:t>result</a:t>
                      </a:r>
                      <a:r>
                        <a:rPr lang="en-GB" sz="1800">
                          <a:solidFill>
                            <a:srgbClr val="000066"/>
                          </a:solidFill>
                          <a:latin typeface="Calibri"/>
                          <a:ea typeface="Times New Roman"/>
                          <a:cs typeface="Times New Roman"/>
                        </a:rPr>
                        <a:t> is</a:t>
                      </a:r>
                      <a:endParaRPr lang="en-GB" sz="1800">
                        <a:latin typeface="Calibri"/>
                        <a:ea typeface="Times New Roman"/>
                        <a:cs typeface="Times New Roman"/>
                      </a:endParaRPr>
                    </a:p>
                  </a:txBody>
                  <a:tcPr marL="68580" marR="68580" marT="0" marB="0"/>
                </a:tc>
              </a:tr>
              <a:tr h="330200">
                <a:tc>
                  <a:txBody>
                    <a:bodyPr/>
                    <a:lstStyle/>
                    <a:p>
                      <a:pPr marL="160020" marR="0">
                        <a:spcBef>
                          <a:spcPts val="75"/>
                        </a:spcBef>
                        <a:spcAft>
                          <a:spcPts val="300"/>
                        </a:spcAft>
                      </a:pPr>
                      <a:r>
                        <a:rPr lang="en-GB" sz="1800" dirty="0">
                          <a:solidFill>
                            <a:srgbClr val="000000"/>
                          </a:solidFill>
                          <a:latin typeface="Calibri"/>
                          <a:ea typeface="Times New Roman"/>
                          <a:cs typeface="Times New Roman"/>
                        </a:rPr>
                        <a:t>True</a:t>
                      </a:r>
                      <a:endParaRPr lang="en-GB" sz="1800" dirty="0">
                        <a:latin typeface="Calibri"/>
                        <a:ea typeface="Times New Roman"/>
                        <a:cs typeface="Times New Roman"/>
                      </a:endParaRPr>
                    </a:p>
                  </a:txBody>
                  <a:tcPr marL="68580" marR="68580" marT="0" marB="0"/>
                </a:tc>
                <a:tc>
                  <a:txBody>
                    <a:bodyPr/>
                    <a:lstStyle/>
                    <a:p>
                      <a:pPr marL="125095" marR="0">
                        <a:spcBef>
                          <a:spcPts val="75"/>
                        </a:spcBef>
                        <a:spcAft>
                          <a:spcPts val="300"/>
                        </a:spcAft>
                      </a:pPr>
                      <a:r>
                        <a:rPr lang="en-GB" sz="1800" dirty="0">
                          <a:solidFill>
                            <a:srgbClr val="000000"/>
                          </a:solidFill>
                          <a:latin typeface="Calibri"/>
                          <a:ea typeface="Times New Roman"/>
                          <a:cs typeface="Times New Roman"/>
                        </a:rPr>
                        <a:t>False</a:t>
                      </a:r>
                      <a:endParaRPr lang="en-GB" sz="1800" dirty="0">
                        <a:latin typeface="Calibri"/>
                        <a:ea typeface="Times New Roman"/>
                        <a:cs typeface="Times New Roman"/>
                      </a:endParaRPr>
                    </a:p>
                  </a:txBody>
                  <a:tcPr marL="68580" marR="68580" marT="0" marB="0"/>
                </a:tc>
              </a:tr>
              <a:tr h="330200">
                <a:tc>
                  <a:txBody>
                    <a:bodyPr/>
                    <a:lstStyle/>
                    <a:p>
                      <a:pPr marL="160020" marR="0">
                        <a:spcBef>
                          <a:spcPts val="75"/>
                        </a:spcBef>
                        <a:spcAft>
                          <a:spcPts val="300"/>
                        </a:spcAft>
                      </a:pPr>
                      <a:r>
                        <a:rPr lang="en-GB" sz="1800">
                          <a:solidFill>
                            <a:srgbClr val="000000"/>
                          </a:solidFill>
                          <a:latin typeface="Calibri"/>
                          <a:ea typeface="Times New Roman"/>
                          <a:cs typeface="Times New Roman"/>
                        </a:rPr>
                        <a:t>False</a:t>
                      </a:r>
                      <a:endParaRPr lang="en-GB" sz="1800">
                        <a:latin typeface="Calibri"/>
                        <a:ea typeface="Times New Roman"/>
                        <a:cs typeface="Times New Roman"/>
                      </a:endParaRPr>
                    </a:p>
                  </a:txBody>
                  <a:tcPr marL="68580" marR="68580" marT="0" marB="0"/>
                </a:tc>
                <a:tc>
                  <a:txBody>
                    <a:bodyPr/>
                    <a:lstStyle/>
                    <a:p>
                      <a:pPr marL="125095" marR="0">
                        <a:spcBef>
                          <a:spcPts val="75"/>
                        </a:spcBef>
                        <a:spcAft>
                          <a:spcPts val="300"/>
                        </a:spcAft>
                      </a:pPr>
                      <a:r>
                        <a:rPr lang="en-GB" sz="1800" dirty="0">
                          <a:solidFill>
                            <a:srgbClr val="000000"/>
                          </a:solidFill>
                          <a:latin typeface="Calibri"/>
                          <a:ea typeface="Times New Roman"/>
                          <a:cs typeface="Times New Roman"/>
                        </a:rPr>
                        <a:t>True</a:t>
                      </a:r>
                      <a:endParaRPr lang="en-GB" sz="1800" dirty="0">
                        <a:latin typeface="Calibri"/>
                        <a:ea typeface="Times New Roman"/>
                        <a:cs typeface="Times New Roman"/>
                      </a:endParaRPr>
                    </a:p>
                  </a:txBody>
                  <a:tcPr marL="68580" marR="68580" marT="0" marB="0"/>
                </a:tc>
              </a:tr>
            </a:tbl>
          </a:graphicData>
        </a:graphic>
      </p:graphicFrame>
      <p:sp>
        <p:nvSpPr>
          <p:cNvPr id="5" name="Content Placeholder 2"/>
          <p:cNvSpPr txBox="1">
            <a:spLocks/>
          </p:cNvSpPr>
          <p:nvPr/>
        </p:nvSpPr>
        <p:spPr>
          <a:xfrm>
            <a:off x="914400" y="1219200"/>
            <a:ext cx="7772400" cy="5257800"/>
          </a:xfrm>
          <a:prstGeom prst="rect">
            <a:avLst/>
          </a:prstGeom>
        </p:spPr>
        <p:txBody>
          <a:bodyPr vert="horz">
            <a:normAutofit/>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r>
              <a:rPr kumimoji="0" lang="en-US" sz="2600" b="1" i="0" u="none" strike="noStrike" kern="1200" cap="none" spc="0" normalizeH="0" baseline="0" noProof="0" dirty="0" smtClean="0">
                <a:ln>
                  <a:noFill/>
                </a:ln>
                <a:solidFill>
                  <a:schemeClr val="tx1"/>
                </a:solidFill>
                <a:effectLst/>
                <a:uLnTx/>
                <a:uFillTx/>
                <a:latin typeface="+mn-lt"/>
                <a:ea typeface="+mn-ea"/>
                <a:cs typeface="+mn-cs"/>
              </a:rPr>
              <a:t>Negation (Not)</a:t>
            </a:r>
          </a:p>
          <a:p>
            <a:r>
              <a:rPr lang="en-US" sz="2800" dirty="0" smtClean="0"/>
              <a:t>Performs logical negation on a </a:t>
            </a:r>
            <a:r>
              <a:rPr lang="en-US" sz="2800" b="1" dirty="0" smtClean="0"/>
              <a:t>Boolean expression, or bitwise negation on a numeric</a:t>
            </a:r>
          </a:p>
          <a:p>
            <a:r>
              <a:rPr lang="en-GB" sz="2800" dirty="0" smtClean="0"/>
              <a:t>expression. </a:t>
            </a:r>
          </a:p>
          <a:p>
            <a:r>
              <a:rPr lang="en-GB" sz="2800" i="1" dirty="0" smtClean="0"/>
              <a:t>result = Not expression </a:t>
            </a:r>
            <a:endParaRPr lang="en-GB" sz="2800" i="1" u="sng" dirty="0" smtClean="0"/>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endParaRPr kumimoji="0" lang="en-US" sz="2600" b="1"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endParaRPr lang="en-US" sz="2600" b="1" dirty="0" smtClean="0"/>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endParaRPr kumimoji="0" lang="en-US" sz="2600" b="1" i="1" u="sng"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endParaRPr lang="en-US" sz="2600" b="1" i="1" u="sng" dirty="0" smtClean="0"/>
          </a:p>
          <a:p>
            <a:pPr marL="274320" lvl="0" indent="-274320">
              <a:spcBef>
                <a:spcPts val="580"/>
              </a:spcBef>
              <a:buClr>
                <a:schemeClr val="accent1"/>
              </a:buClr>
              <a:buSzPct val="85000"/>
              <a:buFont typeface="Wingdings 2"/>
              <a:buChar char=""/>
              <a:defRPr/>
            </a:pPr>
            <a:r>
              <a:rPr lang="en-US" sz="2400" i="1" u="sng" dirty="0" smtClean="0"/>
              <a:t>Example </a:t>
            </a:r>
            <a:endParaRPr lang="en-US" sz="2400" i="1" dirty="0" smtClean="0"/>
          </a:p>
          <a:p>
            <a:r>
              <a:rPr lang="en-US" sz="2400" dirty="0" smtClean="0"/>
              <a:t>Dim </a:t>
            </a:r>
            <a:r>
              <a:rPr lang="en-US" sz="2400" dirty="0" err="1" smtClean="0"/>
              <a:t>var</a:t>
            </a:r>
            <a:r>
              <a:rPr lang="en-US" sz="2400" dirty="0" smtClean="0"/>
              <a:t> As Boolean = Not (2 &lt; 3)</a:t>
            </a: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endParaRPr kumimoji="0" lang="en-US" sz="2600" b="1" i="1" u="sng"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down)">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down)">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wipe(down)">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animEffect transition="in" filter="wipe(down)">
                                      <p:cBhvr>
                                        <p:cTn id="27" dur="500"/>
                                        <p:tgtEl>
                                          <p:spTgt spid="5">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5">
                                            <p:txEl>
                                              <p:pRg st="9" end="9"/>
                                            </p:txEl>
                                          </p:spTgt>
                                        </p:tgtEl>
                                        <p:attrNameLst>
                                          <p:attrName>style.visibility</p:attrName>
                                        </p:attrNameLst>
                                      </p:cBhvr>
                                      <p:to>
                                        <p:strVal val="visible"/>
                                      </p:to>
                                    </p:set>
                                    <p:animEffect transition="in" filter="wipe(down)">
                                      <p:cBhvr>
                                        <p:cTn id="32"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GB" b="1" dirty="0" smtClean="0"/>
              <a:t>Logical Operators </a:t>
            </a:r>
          </a:p>
        </p:txBody>
      </p:sp>
      <p:sp>
        <p:nvSpPr>
          <p:cNvPr id="5" name="Content Placeholder 2"/>
          <p:cNvSpPr txBox="1">
            <a:spLocks/>
          </p:cNvSpPr>
          <p:nvPr/>
        </p:nvSpPr>
        <p:spPr>
          <a:xfrm>
            <a:off x="914400" y="1219200"/>
            <a:ext cx="7772400" cy="5410200"/>
          </a:xfrm>
          <a:prstGeom prst="rect">
            <a:avLst/>
          </a:prstGeom>
        </p:spPr>
        <p:txBody>
          <a:bodyPr vert="horz">
            <a:normAutofit/>
          </a:bodyPr>
          <a:lstStyle/>
          <a:p>
            <a:r>
              <a:rPr lang="en-GB" sz="2800" dirty="0" smtClean="0"/>
              <a:t>Conjunction (</a:t>
            </a:r>
            <a:r>
              <a:rPr lang="en-GB" sz="2800" b="1" dirty="0" smtClean="0"/>
              <a:t>And, </a:t>
            </a:r>
            <a:r>
              <a:rPr lang="en-GB" sz="2800" b="1" dirty="0" err="1" smtClean="0"/>
              <a:t>AndAlso</a:t>
            </a:r>
            <a:r>
              <a:rPr lang="en-GB" sz="2800" b="1" dirty="0" smtClean="0"/>
              <a:t>)  </a:t>
            </a:r>
          </a:p>
          <a:p>
            <a:r>
              <a:rPr lang="en-US" sz="2800" dirty="0" smtClean="0"/>
              <a:t>Performs a logical conjunction on two </a:t>
            </a:r>
            <a:r>
              <a:rPr lang="en-US" sz="2800" b="1" dirty="0" smtClean="0"/>
              <a:t>Boolean expressions, or a bitwise conjunction on</a:t>
            </a:r>
          </a:p>
          <a:p>
            <a:r>
              <a:rPr lang="en-GB" sz="2800" dirty="0" smtClean="0"/>
              <a:t>two numeric expressions. </a:t>
            </a:r>
          </a:p>
          <a:p>
            <a:r>
              <a:rPr lang="en-GB" sz="2800" i="1" dirty="0" smtClean="0"/>
              <a:t>result = expression1 And expression2 </a:t>
            </a:r>
          </a:p>
          <a:p>
            <a:endParaRPr lang="en-US" sz="2800" i="1" dirty="0" smtClean="0"/>
          </a:p>
          <a:p>
            <a:endParaRPr lang="en-GB" sz="2800" i="1" dirty="0" smtClean="0"/>
          </a:p>
        </p:txBody>
      </p:sp>
      <p:graphicFrame>
        <p:nvGraphicFramePr>
          <p:cNvPr id="7" name="Table 6"/>
          <p:cNvGraphicFramePr>
            <a:graphicFrameLocks noGrp="1"/>
          </p:cNvGraphicFramePr>
          <p:nvPr/>
        </p:nvGraphicFramePr>
        <p:xfrm>
          <a:off x="1447800" y="3657600"/>
          <a:ext cx="6096000" cy="2092960"/>
        </p:xfrm>
        <a:graphic>
          <a:graphicData uri="http://schemas.openxmlformats.org/drawingml/2006/table">
            <a:tbl>
              <a:tblPr firstRow="1" bandRow="1">
                <a:tableStyleId>{FABFCF23-3B69-468F-B69F-88F6DE6A72F2}</a:tableStyleId>
              </a:tblPr>
              <a:tblGrid>
                <a:gridCol w="2032000"/>
                <a:gridCol w="2032000"/>
                <a:gridCol w="2032000"/>
              </a:tblGrid>
              <a:tr h="370840">
                <a:tc>
                  <a:txBody>
                    <a:bodyPr/>
                    <a:lstStyle/>
                    <a:p>
                      <a:pPr marL="160020" marR="0">
                        <a:spcBef>
                          <a:spcPts val="75"/>
                        </a:spcBef>
                        <a:spcAft>
                          <a:spcPts val="300"/>
                        </a:spcAft>
                      </a:pPr>
                      <a:r>
                        <a:rPr lang="en-GB" sz="2000" dirty="0"/>
                        <a:t>If expression1 is</a:t>
                      </a:r>
                      <a:endParaRPr lang="en-GB" sz="2000" dirty="0">
                        <a:latin typeface="Calibri"/>
                        <a:ea typeface="Times New Roman"/>
                        <a:cs typeface="Times New Roman"/>
                      </a:endParaRPr>
                    </a:p>
                  </a:txBody>
                  <a:tcPr marL="68580" marR="68580" marT="0" marB="0"/>
                </a:tc>
                <a:tc>
                  <a:txBody>
                    <a:bodyPr/>
                    <a:lstStyle/>
                    <a:p>
                      <a:pPr marL="93345" marR="0">
                        <a:spcBef>
                          <a:spcPts val="75"/>
                        </a:spcBef>
                        <a:spcAft>
                          <a:spcPts val="300"/>
                        </a:spcAft>
                      </a:pPr>
                      <a:r>
                        <a:rPr lang="en-GB" sz="2000"/>
                        <a:t>And expression2 is</a:t>
                      </a:r>
                      <a:endParaRPr lang="en-GB" sz="2000">
                        <a:latin typeface="Calibri"/>
                        <a:ea typeface="Times New Roman"/>
                        <a:cs typeface="Times New Roman"/>
                      </a:endParaRPr>
                    </a:p>
                  </a:txBody>
                  <a:tcPr marL="68580" marR="68580" marT="0" marB="0"/>
                </a:tc>
                <a:tc>
                  <a:txBody>
                    <a:bodyPr/>
                    <a:lstStyle/>
                    <a:p>
                      <a:pPr marL="182245" marR="0">
                        <a:spcBef>
                          <a:spcPts val="75"/>
                        </a:spcBef>
                        <a:spcAft>
                          <a:spcPts val="300"/>
                        </a:spcAft>
                      </a:pPr>
                      <a:r>
                        <a:rPr lang="en-GB" sz="2000"/>
                        <a:t>The value of result is</a:t>
                      </a:r>
                      <a:endParaRPr lang="en-GB" sz="2000">
                        <a:latin typeface="Calibri"/>
                        <a:ea typeface="Times New Roman"/>
                        <a:cs typeface="Times New Roman"/>
                      </a:endParaRPr>
                    </a:p>
                  </a:txBody>
                  <a:tcPr marL="68580" marR="68580" marT="0" marB="0"/>
                </a:tc>
              </a:tr>
              <a:tr h="370840">
                <a:tc>
                  <a:txBody>
                    <a:bodyPr/>
                    <a:lstStyle/>
                    <a:p>
                      <a:pPr marL="160020" marR="0">
                        <a:spcBef>
                          <a:spcPts val="75"/>
                        </a:spcBef>
                        <a:spcAft>
                          <a:spcPts val="300"/>
                        </a:spcAft>
                      </a:pPr>
                      <a:r>
                        <a:rPr lang="en-GB" sz="2000"/>
                        <a:t>True</a:t>
                      </a:r>
                      <a:endParaRPr lang="en-GB" sz="2000">
                        <a:latin typeface="Calibri"/>
                        <a:ea typeface="Times New Roman"/>
                        <a:cs typeface="Times New Roman"/>
                      </a:endParaRPr>
                    </a:p>
                  </a:txBody>
                  <a:tcPr marL="68580" marR="68580" marT="0" marB="0"/>
                </a:tc>
                <a:tc>
                  <a:txBody>
                    <a:bodyPr/>
                    <a:lstStyle/>
                    <a:p>
                      <a:pPr marL="93345" marR="0">
                        <a:spcBef>
                          <a:spcPts val="75"/>
                        </a:spcBef>
                        <a:spcAft>
                          <a:spcPts val="300"/>
                        </a:spcAft>
                      </a:pPr>
                      <a:r>
                        <a:rPr lang="en-GB" sz="2000"/>
                        <a:t>True</a:t>
                      </a:r>
                      <a:endParaRPr lang="en-GB" sz="2000">
                        <a:latin typeface="Calibri"/>
                        <a:ea typeface="Times New Roman"/>
                        <a:cs typeface="Times New Roman"/>
                      </a:endParaRPr>
                    </a:p>
                  </a:txBody>
                  <a:tcPr marL="68580" marR="68580" marT="0" marB="0"/>
                </a:tc>
                <a:tc>
                  <a:txBody>
                    <a:bodyPr/>
                    <a:lstStyle/>
                    <a:p>
                      <a:pPr marL="182245" marR="0">
                        <a:spcBef>
                          <a:spcPts val="75"/>
                        </a:spcBef>
                        <a:spcAft>
                          <a:spcPts val="300"/>
                        </a:spcAft>
                      </a:pPr>
                      <a:r>
                        <a:rPr lang="en-GB" sz="2000"/>
                        <a:t>True</a:t>
                      </a:r>
                      <a:endParaRPr lang="en-GB" sz="2000">
                        <a:latin typeface="Calibri"/>
                        <a:ea typeface="Times New Roman"/>
                        <a:cs typeface="Times New Roman"/>
                      </a:endParaRPr>
                    </a:p>
                  </a:txBody>
                  <a:tcPr marL="68580" marR="68580" marT="0" marB="0"/>
                </a:tc>
              </a:tr>
              <a:tr h="370840">
                <a:tc>
                  <a:txBody>
                    <a:bodyPr/>
                    <a:lstStyle/>
                    <a:p>
                      <a:pPr marL="160020" marR="0">
                        <a:spcBef>
                          <a:spcPts val="75"/>
                        </a:spcBef>
                        <a:spcAft>
                          <a:spcPts val="300"/>
                        </a:spcAft>
                      </a:pPr>
                      <a:r>
                        <a:rPr lang="en-GB" sz="2000" dirty="0"/>
                        <a:t>True</a:t>
                      </a:r>
                      <a:endParaRPr lang="en-GB" sz="2000" dirty="0">
                        <a:latin typeface="Calibri"/>
                        <a:ea typeface="Times New Roman"/>
                        <a:cs typeface="Times New Roman"/>
                      </a:endParaRPr>
                    </a:p>
                  </a:txBody>
                  <a:tcPr marL="68580" marR="68580" marT="0" marB="0"/>
                </a:tc>
                <a:tc>
                  <a:txBody>
                    <a:bodyPr/>
                    <a:lstStyle/>
                    <a:p>
                      <a:pPr marL="93345" marR="0">
                        <a:spcBef>
                          <a:spcPts val="75"/>
                        </a:spcBef>
                        <a:spcAft>
                          <a:spcPts val="300"/>
                        </a:spcAft>
                      </a:pPr>
                      <a:r>
                        <a:rPr lang="en-GB" sz="2000"/>
                        <a:t>False</a:t>
                      </a:r>
                      <a:endParaRPr lang="en-GB" sz="2000">
                        <a:latin typeface="Calibri"/>
                        <a:ea typeface="Times New Roman"/>
                        <a:cs typeface="Times New Roman"/>
                      </a:endParaRPr>
                    </a:p>
                  </a:txBody>
                  <a:tcPr marL="68580" marR="68580" marT="0" marB="0"/>
                </a:tc>
                <a:tc>
                  <a:txBody>
                    <a:bodyPr/>
                    <a:lstStyle/>
                    <a:p>
                      <a:pPr marL="182245" marR="0">
                        <a:spcBef>
                          <a:spcPts val="75"/>
                        </a:spcBef>
                        <a:spcAft>
                          <a:spcPts val="300"/>
                        </a:spcAft>
                      </a:pPr>
                      <a:r>
                        <a:rPr lang="en-GB" sz="2000"/>
                        <a:t>False</a:t>
                      </a:r>
                      <a:endParaRPr lang="en-GB" sz="2000">
                        <a:latin typeface="Calibri"/>
                        <a:ea typeface="Times New Roman"/>
                        <a:cs typeface="Times New Roman"/>
                      </a:endParaRPr>
                    </a:p>
                  </a:txBody>
                  <a:tcPr marL="68580" marR="68580" marT="0" marB="0"/>
                </a:tc>
              </a:tr>
              <a:tr h="370840">
                <a:tc>
                  <a:txBody>
                    <a:bodyPr/>
                    <a:lstStyle/>
                    <a:p>
                      <a:pPr marL="160020" marR="0">
                        <a:spcBef>
                          <a:spcPts val="75"/>
                        </a:spcBef>
                        <a:spcAft>
                          <a:spcPts val="300"/>
                        </a:spcAft>
                      </a:pPr>
                      <a:r>
                        <a:rPr lang="en-GB" sz="2000"/>
                        <a:t>False</a:t>
                      </a:r>
                      <a:endParaRPr lang="en-GB" sz="2000">
                        <a:latin typeface="Calibri"/>
                        <a:ea typeface="Times New Roman"/>
                        <a:cs typeface="Times New Roman"/>
                      </a:endParaRPr>
                    </a:p>
                  </a:txBody>
                  <a:tcPr marL="68580" marR="68580" marT="0" marB="0"/>
                </a:tc>
                <a:tc>
                  <a:txBody>
                    <a:bodyPr/>
                    <a:lstStyle/>
                    <a:p>
                      <a:pPr marL="93345" marR="0">
                        <a:spcBef>
                          <a:spcPts val="75"/>
                        </a:spcBef>
                        <a:spcAft>
                          <a:spcPts val="300"/>
                        </a:spcAft>
                      </a:pPr>
                      <a:r>
                        <a:rPr lang="en-GB" sz="2000" dirty="0"/>
                        <a:t>True</a:t>
                      </a:r>
                      <a:endParaRPr lang="en-GB" sz="2000" dirty="0">
                        <a:latin typeface="Calibri"/>
                        <a:ea typeface="Times New Roman"/>
                        <a:cs typeface="Times New Roman"/>
                      </a:endParaRPr>
                    </a:p>
                  </a:txBody>
                  <a:tcPr marL="68580" marR="68580" marT="0" marB="0"/>
                </a:tc>
                <a:tc>
                  <a:txBody>
                    <a:bodyPr/>
                    <a:lstStyle/>
                    <a:p>
                      <a:pPr marL="182245" marR="0">
                        <a:spcBef>
                          <a:spcPts val="75"/>
                        </a:spcBef>
                        <a:spcAft>
                          <a:spcPts val="300"/>
                        </a:spcAft>
                      </a:pPr>
                      <a:r>
                        <a:rPr lang="en-GB" sz="2000"/>
                        <a:t>False</a:t>
                      </a:r>
                      <a:endParaRPr lang="en-GB" sz="2000">
                        <a:latin typeface="Calibri"/>
                        <a:ea typeface="Times New Roman"/>
                        <a:cs typeface="Times New Roman"/>
                      </a:endParaRPr>
                    </a:p>
                  </a:txBody>
                  <a:tcPr marL="68580" marR="68580" marT="0" marB="0"/>
                </a:tc>
              </a:tr>
              <a:tr h="370840">
                <a:tc>
                  <a:txBody>
                    <a:bodyPr/>
                    <a:lstStyle/>
                    <a:p>
                      <a:pPr marL="160020" marR="0">
                        <a:spcBef>
                          <a:spcPts val="75"/>
                        </a:spcBef>
                        <a:spcAft>
                          <a:spcPts val="300"/>
                        </a:spcAft>
                      </a:pPr>
                      <a:r>
                        <a:rPr lang="en-GB" sz="2000" dirty="0"/>
                        <a:t>False</a:t>
                      </a:r>
                      <a:endParaRPr lang="en-GB" sz="2000" dirty="0">
                        <a:latin typeface="Calibri"/>
                        <a:ea typeface="Times New Roman"/>
                        <a:cs typeface="Times New Roman"/>
                      </a:endParaRPr>
                    </a:p>
                  </a:txBody>
                  <a:tcPr marL="68580" marR="68580" marT="0" marB="0"/>
                </a:tc>
                <a:tc>
                  <a:txBody>
                    <a:bodyPr/>
                    <a:lstStyle/>
                    <a:p>
                      <a:pPr marL="93345" marR="0">
                        <a:spcBef>
                          <a:spcPts val="75"/>
                        </a:spcBef>
                        <a:spcAft>
                          <a:spcPts val="300"/>
                        </a:spcAft>
                      </a:pPr>
                      <a:r>
                        <a:rPr lang="en-GB" sz="2000"/>
                        <a:t>False</a:t>
                      </a:r>
                      <a:endParaRPr lang="en-GB" sz="2000">
                        <a:latin typeface="Calibri"/>
                        <a:ea typeface="Times New Roman"/>
                        <a:cs typeface="Times New Roman"/>
                      </a:endParaRPr>
                    </a:p>
                  </a:txBody>
                  <a:tcPr marL="68580" marR="68580" marT="0" marB="0"/>
                </a:tc>
                <a:tc>
                  <a:txBody>
                    <a:bodyPr/>
                    <a:lstStyle/>
                    <a:p>
                      <a:pPr marL="182245" marR="0">
                        <a:spcBef>
                          <a:spcPts val="75"/>
                        </a:spcBef>
                        <a:spcAft>
                          <a:spcPts val="300"/>
                        </a:spcAft>
                      </a:pPr>
                      <a:r>
                        <a:rPr lang="en-GB" sz="2000" dirty="0"/>
                        <a:t>False</a:t>
                      </a:r>
                      <a:endParaRPr lang="en-GB" sz="2000" dirty="0">
                        <a:latin typeface="Calibri"/>
                        <a:ea typeface="Times New Roman"/>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GB" b="1" dirty="0" smtClean="0"/>
              <a:t>Logical Operators </a:t>
            </a:r>
          </a:p>
        </p:txBody>
      </p:sp>
      <p:sp>
        <p:nvSpPr>
          <p:cNvPr id="5" name="Content Placeholder 2"/>
          <p:cNvSpPr txBox="1">
            <a:spLocks/>
          </p:cNvSpPr>
          <p:nvPr/>
        </p:nvSpPr>
        <p:spPr>
          <a:xfrm>
            <a:off x="914400" y="1219200"/>
            <a:ext cx="7772400" cy="5410200"/>
          </a:xfrm>
          <a:prstGeom prst="rect">
            <a:avLst/>
          </a:prstGeom>
        </p:spPr>
        <p:txBody>
          <a:bodyPr vert="horz">
            <a:normAutofit/>
          </a:bodyPr>
          <a:lstStyle/>
          <a:p>
            <a:r>
              <a:rPr lang="en-US" sz="2800" u="sng" dirty="0" smtClean="0"/>
              <a:t>Inclusive disjunction</a:t>
            </a:r>
            <a:r>
              <a:rPr lang="en-US" sz="2800" dirty="0" smtClean="0"/>
              <a:t> (</a:t>
            </a:r>
            <a:r>
              <a:rPr lang="en-US" sz="2800" b="1" dirty="0" smtClean="0"/>
              <a:t>Or</a:t>
            </a:r>
            <a:r>
              <a:rPr lang="en-US" sz="2800" dirty="0" smtClean="0"/>
              <a:t>, </a:t>
            </a:r>
            <a:r>
              <a:rPr lang="en-US" sz="2800" b="1" dirty="0" err="1" smtClean="0"/>
              <a:t>OrElse</a:t>
            </a:r>
            <a:r>
              <a:rPr lang="en-US" sz="2800" dirty="0" smtClean="0"/>
              <a:t>) </a:t>
            </a:r>
            <a:endParaRPr lang="en-GB" sz="2800" dirty="0" smtClean="0"/>
          </a:p>
          <a:p>
            <a:r>
              <a:rPr lang="en-US" sz="2800" dirty="0" smtClean="0"/>
              <a:t>Performs a logical disjunction on two </a:t>
            </a:r>
            <a:r>
              <a:rPr lang="en-US" sz="2800" b="1" dirty="0" smtClean="0"/>
              <a:t>Boolean</a:t>
            </a:r>
            <a:r>
              <a:rPr lang="en-US" sz="2800" dirty="0" smtClean="0"/>
              <a:t> expressions, or a bitwise disjunction on two numeric expressions.</a:t>
            </a:r>
            <a:endParaRPr lang="en-GB" sz="2800" dirty="0" smtClean="0"/>
          </a:p>
          <a:p>
            <a:r>
              <a:rPr lang="en-US" sz="2800" i="1" dirty="0" smtClean="0"/>
              <a:t>result</a:t>
            </a:r>
            <a:r>
              <a:rPr lang="en-US" sz="2800" dirty="0" smtClean="0"/>
              <a:t> = </a:t>
            </a:r>
            <a:r>
              <a:rPr lang="en-US" sz="2800" i="1" dirty="0" smtClean="0"/>
              <a:t>expression1</a:t>
            </a:r>
            <a:r>
              <a:rPr lang="en-US" sz="2800" dirty="0" smtClean="0"/>
              <a:t> Or </a:t>
            </a:r>
            <a:r>
              <a:rPr lang="en-US" sz="2800" i="1" dirty="0" smtClean="0"/>
              <a:t>expression2</a:t>
            </a:r>
          </a:p>
          <a:p>
            <a:endParaRPr lang="en-US" sz="2800" i="1" dirty="0" smtClean="0"/>
          </a:p>
          <a:p>
            <a:endParaRPr lang="en-GB" sz="2800" dirty="0"/>
          </a:p>
        </p:txBody>
      </p:sp>
      <p:graphicFrame>
        <p:nvGraphicFramePr>
          <p:cNvPr id="6" name="Table 5"/>
          <p:cNvGraphicFramePr>
            <a:graphicFrameLocks noGrp="1"/>
          </p:cNvGraphicFramePr>
          <p:nvPr/>
        </p:nvGraphicFramePr>
        <p:xfrm>
          <a:off x="1066800" y="3733800"/>
          <a:ext cx="6705600" cy="2286000"/>
        </p:xfrm>
        <a:graphic>
          <a:graphicData uri="http://schemas.openxmlformats.org/drawingml/2006/table">
            <a:tbl>
              <a:tblPr firstRow="1" bandRow="1">
                <a:tableStyleId>{FABFCF23-3B69-468F-B69F-88F6DE6A72F2}</a:tableStyleId>
              </a:tblPr>
              <a:tblGrid>
                <a:gridCol w="2235200"/>
                <a:gridCol w="2235200"/>
                <a:gridCol w="2235200"/>
              </a:tblGrid>
              <a:tr h="565608">
                <a:tc>
                  <a:txBody>
                    <a:bodyPr/>
                    <a:lstStyle/>
                    <a:p>
                      <a:pPr marL="217170" marR="0">
                        <a:spcBef>
                          <a:spcPts val="75"/>
                        </a:spcBef>
                        <a:spcAft>
                          <a:spcPts val="300"/>
                        </a:spcAft>
                      </a:pPr>
                      <a:r>
                        <a:rPr lang="en-GB" sz="1600" dirty="0"/>
                        <a:t>If expression1 is</a:t>
                      </a:r>
                      <a:endParaRPr lang="en-GB" sz="1600" dirty="0">
                        <a:latin typeface="Calibri"/>
                        <a:ea typeface="Times New Roman"/>
                        <a:cs typeface="Times New Roman"/>
                      </a:endParaRPr>
                    </a:p>
                  </a:txBody>
                  <a:tcPr marL="68580" marR="68580" marT="0" marB="0"/>
                </a:tc>
                <a:tc>
                  <a:txBody>
                    <a:bodyPr/>
                    <a:lstStyle/>
                    <a:p>
                      <a:pPr marL="151130" marR="0">
                        <a:spcBef>
                          <a:spcPts val="75"/>
                        </a:spcBef>
                        <a:spcAft>
                          <a:spcPts val="300"/>
                        </a:spcAft>
                      </a:pPr>
                      <a:r>
                        <a:rPr lang="en-GB" sz="1600"/>
                        <a:t>And expression2 is</a:t>
                      </a:r>
                      <a:endParaRPr lang="en-GB" sz="1600">
                        <a:latin typeface="Calibri"/>
                        <a:ea typeface="Times New Roman"/>
                        <a:cs typeface="Times New Roman"/>
                      </a:endParaRPr>
                    </a:p>
                  </a:txBody>
                  <a:tcPr marL="68580" marR="68580" marT="0" marB="0"/>
                </a:tc>
                <a:tc>
                  <a:txBody>
                    <a:bodyPr/>
                    <a:lstStyle/>
                    <a:p>
                      <a:pPr marL="216535" marR="0">
                        <a:spcBef>
                          <a:spcPts val="75"/>
                        </a:spcBef>
                        <a:spcAft>
                          <a:spcPts val="300"/>
                        </a:spcAft>
                      </a:pPr>
                      <a:r>
                        <a:rPr lang="en-GB" sz="1600"/>
                        <a:t>The value of result is</a:t>
                      </a:r>
                      <a:endParaRPr lang="en-GB" sz="1600">
                        <a:latin typeface="Calibri"/>
                        <a:ea typeface="Times New Roman"/>
                        <a:cs typeface="Times New Roman"/>
                      </a:endParaRPr>
                    </a:p>
                  </a:txBody>
                  <a:tcPr marL="68580" marR="68580" marT="0" marB="0"/>
                </a:tc>
              </a:tr>
              <a:tr h="430098">
                <a:tc>
                  <a:txBody>
                    <a:bodyPr/>
                    <a:lstStyle/>
                    <a:p>
                      <a:pPr marL="217170" marR="0">
                        <a:spcBef>
                          <a:spcPts val="75"/>
                        </a:spcBef>
                        <a:spcAft>
                          <a:spcPts val="300"/>
                        </a:spcAft>
                      </a:pPr>
                      <a:r>
                        <a:rPr lang="en-GB" sz="1600"/>
                        <a:t>True</a:t>
                      </a:r>
                      <a:endParaRPr lang="en-GB" sz="1600">
                        <a:latin typeface="Calibri"/>
                        <a:ea typeface="Times New Roman"/>
                        <a:cs typeface="Times New Roman"/>
                      </a:endParaRPr>
                    </a:p>
                  </a:txBody>
                  <a:tcPr marL="68580" marR="68580" marT="0" marB="0"/>
                </a:tc>
                <a:tc>
                  <a:txBody>
                    <a:bodyPr/>
                    <a:lstStyle/>
                    <a:p>
                      <a:pPr marL="151130" marR="0">
                        <a:spcBef>
                          <a:spcPts val="75"/>
                        </a:spcBef>
                        <a:spcAft>
                          <a:spcPts val="300"/>
                        </a:spcAft>
                      </a:pPr>
                      <a:r>
                        <a:rPr lang="en-GB" sz="1600"/>
                        <a:t>True</a:t>
                      </a:r>
                      <a:endParaRPr lang="en-GB" sz="1600">
                        <a:latin typeface="Calibri"/>
                        <a:ea typeface="Times New Roman"/>
                        <a:cs typeface="Times New Roman"/>
                      </a:endParaRPr>
                    </a:p>
                  </a:txBody>
                  <a:tcPr marL="68580" marR="68580" marT="0" marB="0"/>
                </a:tc>
                <a:tc>
                  <a:txBody>
                    <a:bodyPr/>
                    <a:lstStyle/>
                    <a:p>
                      <a:pPr marL="216535" marR="0">
                        <a:spcBef>
                          <a:spcPts val="75"/>
                        </a:spcBef>
                        <a:spcAft>
                          <a:spcPts val="300"/>
                        </a:spcAft>
                      </a:pPr>
                      <a:r>
                        <a:rPr lang="en-GB" sz="1600"/>
                        <a:t>True</a:t>
                      </a:r>
                      <a:endParaRPr lang="en-GB" sz="1600">
                        <a:latin typeface="Calibri"/>
                        <a:ea typeface="Times New Roman"/>
                        <a:cs typeface="Times New Roman"/>
                      </a:endParaRPr>
                    </a:p>
                  </a:txBody>
                  <a:tcPr marL="68580" marR="68580" marT="0" marB="0"/>
                </a:tc>
              </a:tr>
              <a:tr h="430098">
                <a:tc>
                  <a:txBody>
                    <a:bodyPr/>
                    <a:lstStyle/>
                    <a:p>
                      <a:pPr marL="217170" marR="0">
                        <a:spcBef>
                          <a:spcPts val="75"/>
                        </a:spcBef>
                        <a:spcAft>
                          <a:spcPts val="300"/>
                        </a:spcAft>
                      </a:pPr>
                      <a:r>
                        <a:rPr lang="en-GB" sz="1600"/>
                        <a:t>True</a:t>
                      </a:r>
                      <a:endParaRPr lang="en-GB" sz="1600">
                        <a:latin typeface="Calibri"/>
                        <a:ea typeface="Times New Roman"/>
                        <a:cs typeface="Times New Roman"/>
                      </a:endParaRPr>
                    </a:p>
                  </a:txBody>
                  <a:tcPr marL="68580" marR="68580" marT="0" marB="0"/>
                </a:tc>
                <a:tc>
                  <a:txBody>
                    <a:bodyPr/>
                    <a:lstStyle/>
                    <a:p>
                      <a:pPr marL="151130" marR="0">
                        <a:spcBef>
                          <a:spcPts val="75"/>
                        </a:spcBef>
                        <a:spcAft>
                          <a:spcPts val="300"/>
                        </a:spcAft>
                      </a:pPr>
                      <a:r>
                        <a:rPr lang="en-GB" sz="1600"/>
                        <a:t>False</a:t>
                      </a:r>
                      <a:endParaRPr lang="en-GB" sz="1600">
                        <a:latin typeface="Calibri"/>
                        <a:ea typeface="Times New Roman"/>
                        <a:cs typeface="Times New Roman"/>
                      </a:endParaRPr>
                    </a:p>
                  </a:txBody>
                  <a:tcPr marL="68580" marR="68580" marT="0" marB="0"/>
                </a:tc>
                <a:tc>
                  <a:txBody>
                    <a:bodyPr/>
                    <a:lstStyle/>
                    <a:p>
                      <a:pPr marL="216535" marR="0">
                        <a:spcBef>
                          <a:spcPts val="75"/>
                        </a:spcBef>
                        <a:spcAft>
                          <a:spcPts val="300"/>
                        </a:spcAft>
                      </a:pPr>
                      <a:r>
                        <a:rPr lang="en-GB" sz="1600"/>
                        <a:t>True</a:t>
                      </a:r>
                      <a:endParaRPr lang="en-GB" sz="1600">
                        <a:latin typeface="Calibri"/>
                        <a:ea typeface="Times New Roman"/>
                        <a:cs typeface="Times New Roman"/>
                      </a:endParaRPr>
                    </a:p>
                  </a:txBody>
                  <a:tcPr marL="68580" marR="68580" marT="0" marB="0"/>
                </a:tc>
              </a:tr>
              <a:tr h="430098">
                <a:tc>
                  <a:txBody>
                    <a:bodyPr/>
                    <a:lstStyle/>
                    <a:p>
                      <a:pPr marL="217170" marR="0">
                        <a:spcBef>
                          <a:spcPts val="75"/>
                        </a:spcBef>
                        <a:spcAft>
                          <a:spcPts val="300"/>
                        </a:spcAft>
                      </a:pPr>
                      <a:r>
                        <a:rPr lang="en-GB" sz="1600"/>
                        <a:t>False</a:t>
                      </a:r>
                      <a:endParaRPr lang="en-GB" sz="1600">
                        <a:latin typeface="Calibri"/>
                        <a:ea typeface="Times New Roman"/>
                        <a:cs typeface="Times New Roman"/>
                      </a:endParaRPr>
                    </a:p>
                  </a:txBody>
                  <a:tcPr marL="68580" marR="68580" marT="0" marB="0"/>
                </a:tc>
                <a:tc>
                  <a:txBody>
                    <a:bodyPr/>
                    <a:lstStyle/>
                    <a:p>
                      <a:pPr marL="151130" marR="0">
                        <a:spcBef>
                          <a:spcPts val="75"/>
                        </a:spcBef>
                        <a:spcAft>
                          <a:spcPts val="300"/>
                        </a:spcAft>
                      </a:pPr>
                      <a:r>
                        <a:rPr lang="en-GB" sz="1600"/>
                        <a:t>True</a:t>
                      </a:r>
                      <a:endParaRPr lang="en-GB" sz="1600">
                        <a:latin typeface="Calibri"/>
                        <a:ea typeface="Times New Roman"/>
                        <a:cs typeface="Times New Roman"/>
                      </a:endParaRPr>
                    </a:p>
                  </a:txBody>
                  <a:tcPr marL="68580" marR="68580" marT="0" marB="0"/>
                </a:tc>
                <a:tc>
                  <a:txBody>
                    <a:bodyPr/>
                    <a:lstStyle/>
                    <a:p>
                      <a:pPr marL="216535" marR="0">
                        <a:spcBef>
                          <a:spcPts val="75"/>
                        </a:spcBef>
                        <a:spcAft>
                          <a:spcPts val="300"/>
                        </a:spcAft>
                      </a:pPr>
                      <a:r>
                        <a:rPr lang="en-GB" sz="1600" dirty="0"/>
                        <a:t>True</a:t>
                      </a:r>
                      <a:endParaRPr lang="en-GB" sz="1600" dirty="0">
                        <a:latin typeface="Calibri"/>
                        <a:ea typeface="Times New Roman"/>
                        <a:cs typeface="Times New Roman"/>
                      </a:endParaRPr>
                    </a:p>
                  </a:txBody>
                  <a:tcPr marL="68580" marR="68580" marT="0" marB="0"/>
                </a:tc>
              </a:tr>
              <a:tr h="430098">
                <a:tc>
                  <a:txBody>
                    <a:bodyPr/>
                    <a:lstStyle/>
                    <a:p>
                      <a:pPr marL="217170" marR="0">
                        <a:spcBef>
                          <a:spcPts val="75"/>
                        </a:spcBef>
                        <a:spcAft>
                          <a:spcPts val="300"/>
                        </a:spcAft>
                      </a:pPr>
                      <a:r>
                        <a:rPr lang="en-GB" sz="1600"/>
                        <a:t>False</a:t>
                      </a:r>
                      <a:endParaRPr lang="en-GB" sz="1600">
                        <a:latin typeface="Calibri"/>
                        <a:ea typeface="Times New Roman"/>
                        <a:cs typeface="Times New Roman"/>
                      </a:endParaRPr>
                    </a:p>
                  </a:txBody>
                  <a:tcPr marL="68580" marR="68580" marT="0" marB="0"/>
                </a:tc>
                <a:tc>
                  <a:txBody>
                    <a:bodyPr/>
                    <a:lstStyle/>
                    <a:p>
                      <a:pPr marL="151130" marR="0">
                        <a:spcBef>
                          <a:spcPts val="75"/>
                        </a:spcBef>
                        <a:spcAft>
                          <a:spcPts val="300"/>
                        </a:spcAft>
                      </a:pPr>
                      <a:r>
                        <a:rPr lang="en-GB" sz="1600" dirty="0"/>
                        <a:t>False</a:t>
                      </a:r>
                      <a:endParaRPr lang="en-GB" sz="1600" dirty="0">
                        <a:latin typeface="Calibri"/>
                        <a:ea typeface="Times New Roman"/>
                        <a:cs typeface="Times New Roman"/>
                      </a:endParaRPr>
                    </a:p>
                  </a:txBody>
                  <a:tcPr marL="68580" marR="68580" marT="0" marB="0"/>
                </a:tc>
                <a:tc>
                  <a:txBody>
                    <a:bodyPr/>
                    <a:lstStyle/>
                    <a:p>
                      <a:pPr marL="216535" marR="0">
                        <a:spcBef>
                          <a:spcPts val="75"/>
                        </a:spcBef>
                        <a:spcAft>
                          <a:spcPts val="300"/>
                        </a:spcAft>
                      </a:pPr>
                      <a:r>
                        <a:rPr lang="en-GB" sz="1600" dirty="0"/>
                        <a:t>False</a:t>
                      </a:r>
                      <a:endParaRPr lang="en-GB" sz="1600" dirty="0">
                        <a:latin typeface="Calibri"/>
                        <a:ea typeface="Times New Roman"/>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Lifetime of Variables </a:t>
            </a:r>
            <a:endParaRPr lang="en-GB" dirty="0"/>
          </a:p>
        </p:txBody>
      </p:sp>
      <p:sp>
        <p:nvSpPr>
          <p:cNvPr id="3" name="Content Placeholder 2"/>
          <p:cNvSpPr>
            <a:spLocks noGrp="1"/>
          </p:cNvSpPr>
          <p:nvPr>
            <p:ph sz="quarter" idx="1"/>
          </p:nvPr>
        </p:nvSpPr>
        <p:spPr/>
        <p:txBody>
          <a:bodyPr>
            <a:normAutofit lnSpcReduction="10000"/>
          </a:bodyPr>
          <a:lstStyle/>
          <a:p>
            <a:r>
              <a:rPr lang="en-US" dirty="0" smtClean="0"/>
              <a:t>The lifetime of a variable depends on how long it exists. </a:t>
            </a:r>
          </a:p>
          <a:p>
            <a:r>
              <a:rPr lang="en-US" dirty="0" smtClean="0"/>
              <a:t>The lifetime of a script-level variable extends from the time it is declared until the time the script is finished running.</a:t>
            </a:r>
          </a:p>
          <a:p>
            <a:r>
              <a:rPr lang="en-US" dirty="0" smtClean="0"/>
              <a:t>At procedure level, a variable exists only as long as you are in the procedure. </a:t>
            </a:r>
          </a:p>
          <a:p>
            <a:r>
              <a:rPr lang="en-US" dirty="0" smtClean="0"/>
              <a:t>When the procedure exits, the variable is destroyed. Local variables are ideal as temporary storage space when a procedure is executing. </a:t>
            </a:r>
          </a:p>
          <a:p>
            <a:r>
              <a:rPr lang="en-US" dirty="0" smtClean="0"/>
              <a:t>You can have local variables of the same name in several different procedures because each is recognized only by the procedure in which it is declared.</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GB" b="1" dirty="0" smtClean="0"/>
              <a:t>Logical Operators </a:t>
            </a:r>
          </a:p>
        </p:txBody>
      </p:sp>
      <p:sp>
        <p:nvSpPr>
          <p:cNvPr id="5" name="Content Placeholder 2"/>
          <p:cNvSpPr txBox="1">
            <a:spLocks/>
          </p:cNvSpPr>
          <p:nvPr/>
        </p:nvSpPr>
        <p:spPr>
          <a:xfrm>
            <a:off x="914400" y="1219200"/>
            <a:ext cx="7772400" cy="5410200"/>
          </a:xfrm>
          <a:prstGeom prst="rect">
            <a:avLst/>
          </a:prstGeom>
        </p:spPr>
        <p:txBody>
          <a:bodyPr vert="horz">
            <a:normAutofit/>
          </a:bodyPr>
          <a:lstStyle/>
          <a:p>
            <a:r>
              <a:rPr lang="en-US" sz="2800" u="sng" dirty="0" smtClean="0"/>
              <a:t>Exclusive disjunction</a:t>
            </a:r>
            <a:r>
              <a:rPr lang="en-US" sz="2800" dirty="0" smtClean="0"/>
              <a:t> (</a:t>
            </a:r>
            <a:r>
              <a:rPr lang="en-US" sz="2800" b="1" dirty="0" err="1" smtClean="0"/>
              <a:t>Xor</a:t>
            </a:r>
            <a:r>
              <a:rPr lang="en-US" sz="2800" dirty="0" smtClean="0"/>
              <a:t>) </a:t>
            </a:r>
            <a:endParaRPr lang="en-GB" sz="2800" dirty="0" smtClean="0"/>
          </a:p>
          <a:p>
            <a:r>
              <a:rPr lang="en-US" sz="2800" dirty="0" smtClean="0"/>
              <a:t>Performs a logical exclusion on two </a:t>
            </a:r>
            <a:r>
              <a:rPr lang="en-US" sz="2800" b="1" dirty="0" smtClean="0"/>
              <a:t>Boolean</a:t>
            </a:r>
            <a:r>
              <a:rPr lang="en-US" sz="2800" dirty="0" smtClean="0"/>
              <a:t> expressions, or a bitwise exclusion on two numeric expressions.</a:t>
            </a:r>
            <a:endParaRPr lang="en-GB" sz="2800" dirty="0" smtClean="0"/>
          </a:p>
          <a:p>
            <a:r>
              <a:rPr lang="en-US" sz="2800" dirty="0" smtClean="0"/>
              <a:t>result = expression1 </a:t>
            </a:r>
            <a:r>
              <a:rPr lang="en-US" sz="2800" dirty="0" err="1" smtClean="0"/>
              <a:t>Xor</a:t>
            </a:r>
            <a:r>
              <a:rPr lang="en-US" sz="2800" dirty="0" smtClean="0"/>
              <a:t> expression2</a:t>
            </a:r>
            <a:endParaRPr lang="en-GB" sz="2800" dirty="0" smtClean="0"/>
          </a:p>
          <a:p>
            <a:r>
              <a:rPr lang="en-US" sz="2800" dirty="0" smtClean="0"/>
              <a:t>For Boolean comparison, </a:t>
            </a:r>
            <a:r>
              <a:rPr lang="en-US" sz="2800" i="1" dirty="0" smtClean="0"/>
              <a:t>result</a:t>
            </a:r>
            <a:r>
              <a:rPr lang="en-US" sz="2800" dirty="0" smtClean="0"/>
              <a:t> is </a:t>
            </a:r>
            <a:r>
              <a:rPr lang="en-US" sz="2800" b="1" dirty="0" smtClean="0"/>
              <a:t>True</a:t>
            </a:r>
            <a:r>
              <a:rPr lang="en-US" sz="2800" dirty="0" smtClean="0"/>
              <a:t> if and only if exactly one of </a:t>
            </a:r>
            <a:r>
              <a:rPr lang="en-US" sz="2800" i="1" dirty="0" smtClean="0"/>
              <a:t>expression1</a:t>
            </a:r>
            <a:r>
              <a:rPr lang="en-US" sz="2800" dirty="0" smtClean="0"/>
              <a:t> and </a:t>
            </a:r>
            <a:r>
              <a:rPr lang="en-US" sz="2800" i="1" dirty="0" smtClean="0"/>
              <a:t>expression2</a:t>
            </a:r>
            <a:r>
              <a:rPr lang="en-US" sz="2800" dirty="0" smtClean="0"/>
              <a:t> evaluates to </a:t>
            </a:r>
            <a:r>
              <a:rPr lang="en-US" sz="2800" b="1" dirty="0" smtClean="0"/>
              <a:t>True</a:t>
            </a:r>
            <a:endParaRPr lang="en-GB" sz="2800" dirty="0" smtClean="0"/>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endParaRPr lang="en-GB" sz="2800" i="1" dirty="0" smtClean="0"/>
          </a:p>
        </p:txBody>
      </p:sp>
      <p:graphicFrame>
        <p:nvGraphicFramePr>
          <p:cNvPr id="11" name="Table 10"/>
          <p:cNvGraphicFramePr>
            <a:graphicFrameLocks noGrp="1"/>
          </p:cNvGraphicFramePr>
          <p:nvPr/>
        </p:nvGraphicFramePr>
        <p:xfrm>
          <a:off x="1066800" y="4114800"/>
          <a:ext cx="6934200" cy="2209799"/>
        </p:xfrm>
        <a:graphic>
          <a:graphicData uri="http://schemas.openxmlformats.org/drawingml/2006/table">
            <a:tbl>
              <a:tblPr firstRow="1" bandRow="1">
                <a:tableStyleId>{FABFCF23-3B69-468F-B69F-88F6DE6A72F2}</a:tableStyleId>
              </a:tblPr>
              <a:tblGrid>
                <a:gridCol w="2311400"/>
                <a:gridCol w="2311400"/>
                <a:gridCol w="2311400"/>
              </a:tblGrid>
              <a:tr h="584947">
                <a:tc>
                  <a:txBody>
                    <a:bodyPr/>
                    <a:lstStyle/>
                    <a:p>
                      <a:pPr marL="102870" marR="0">
                        <a:spcBef>
                          <a:spcPts val="75"/>
                        </a:spcBef>
                        <a:spcAft>
                          <a:spcPts val="300"/>
                        </a:spcAft>
                      </a:pPr>
                      <a:r>
                        <a:rPr lang="en-GB" sz="1800" dirty="0"/>
                        <a:t>If expression1 is</a:t>
                      </a:r>
                      <a:endParaRPr lang="en-GB" sz="1800" dirty="0">
                        <a:latin typeface="Calibri"/>
                        <a:ea typeface="Times New Roman"/>
                        <a:cs typeface="Times New Roman"/>
                      </a:endParaRPr>
                    </a:p>
                  </a:txBody>
                  <a:tcPr marL="68580" marR="68580" marT="0" marB="0"/>
                </a:tc>
                <a:tc>
                  <a:txBody>
                    <a:bodyPr/>
                    <a:lstStyle/>
                    <a:p>
                      <a:pPr marL="100330" marR="0">
                        <a:spcBef>
                          <a:spcPts val="75"/>
                        </a:spcBef>
                        <a:spcAft>
                          <a:spcPts val="300"/>
                        </a:spcAft>
                      </a:pPr>
                      <a:r>
                        <a:rPr lang="en-GB" sz="1800"/>
                        <a:t>And expression2 is</a:t>
                      </a:r>
                      <a:endParaRPr lang="en-GB" sz="1800">
                        <a:latin typeface="Calibri"/>
                        <a:ea typeface="Times New Roman"/>
                        <a:cs typeface="Times New Roman"/>
                      </a:endParaRPr>
                    </a:p>
                  </a:txBody>
                  <a:tcPr marL="68580" marR="68580" marT="0" marB="0"/>
                </a:tc>
                <a:tc>
                  <a:txBody>
                    <a:bodyPr/>
                    <a:lstStyle/>
                    <a:p>
                      <a:pPr marL="138430" marR="0">
                        <a:spcBef>
                          <a:spcPts val="75"/>
                        </a:spcBef>
                        <a:spcAft>
                          <a:spcPts val="300"/>
                        </a:spcAft>
                      </a:pPr>
                      <a:r>
                        <a:rPr lang="en-GB" sz="1800"/>
                        <a:t>The value of result is</a:t>
                      </a:r>
                      <a:endParaRPr lang="en-GB" sz="1800">
                        <a:latin typeface="Calibri"/>
                        <a:ea typeface="Times New Roman"/>
                        <a:cs typeface="Times New Roman"/>
                      </a:endParaRPr>
                    </a:p>
                  </a:txBody>
                  <a:tcPr marL="68580" marR="68580" marT="0" marB="0"/>
                </a:tc>
              </a:tr>
              <a:tr h="406213">
                <a:tc>
                  <a:txBody>
                    <a:bodyPr/>
                    <a:lstStyle/>
                    <a:p>
                      <a:pPr marL="102870" marR="0">
                        <a:spcBef>
                          <a:spcPts val="75"/>
                        </a:spcBef>
                        <a:spcAft>
                          <a:spcPts val="300"/>
                        </a:spcAft>
                      </a:pPr>
                      <a:r>
                        <a:rPr lang="en-GB" sz="1800"/>
                        <a:t>True</a:t>
                      </a:r>
                      <a:endParaRPr lang="en-GB" sz="1800">
                        <a:latin typeface="Calibri"/>
                        <a:ea typeface="Times New Roman"/>
                        <a:cs typeface="Times New Roman"/>
                      </a:endParaRPr>
                    </a:p>
                  </a:txBody>
                  <a:tcPr marL="68580" marR="68580" marT="0" marB="0"/>
                </a:tc>
                <a:tc>
                  <a:txBody>
                    <a:bodyPr/>
                    <a:lstStyle/>
                    <a:p>
                      <a:pPr marL="100330" marR="0">
                        <a:spcBef>
                          <a:spcPts val="75"/>
                        </a:spcBef>
                        <a:spcAft>
                          <a:spcPts val="300"/>
                        </a:spcAft>
                      </a:pPr>
                      <a:r>
                        <a:rPr lang="en-GB" sz="1800"/>
                        <a:t>True</a:t>
                      </a:r>
                      <a:endParaRPr lang="en-GB" sz="1800">
                        <a:latin typeface="Calibri"/>
                        <a:ea typeface="Times New Roman"/>
                        <a:cs typeface="Times New Roman"/>
                      </a:endParaRPr>
                    </a:p>
                  </a:txBody>
                  <a:tcPr marL="68580" marR="68580" marT="0" marB="0"/>
                </a:tc>
                <a:tc>
                  <a:txBody>
                    <a:bodyPr/>
                    <a:lstStyle/>
                    <a:p>
                      <a:pPr marL="138430" marR="0">
                        <a:spcBef>
                          <a:spcPts val="75"/>
                        </a:spcBef>
                        <a:spcAft>
                          <a:spcPts val="300"/>
                        </a:spcAft>
                      </a:pPr>
                      <a:r>
                        <a:rPr lang="en-GB" sz="1800" dirty="0"/>
                        <a:t>False</a:t>
                      </a:r>
                      <a:endParaRPr lang="en-GB" sz="1800" dirty="0">
                        <a:latin typeface="Calibri"/>
                        <a:ea typeface="Times New Roman"/>
                        <a:cs typeface="Times New Roman"/>
                      </a:endParaRPr>
                    </a:p>
                  </a:txBody>
                  <a:tcPr marL="68580" marR="68580" marT="0" marB="0"/>
                </a:tc>
              </a:tr>
              <a:tr h="406213">
                <a:tc>
                  <a:txBody>
                    <a:bodyPr/>
                    <a:lstStyle/>
                    <a:p>
                      <a:pPr marL="102870" marR="0">
                        <a:spcBef>
                          <a:spcPts val="75"/>
                        </a:spcBef>
                        <a:spcAft>
                          <a:spcPts val="300"/>
                        </a:spcAft>
                      </a:pPr>
                      <a:r>
                        <a:rPr lang="en-GB" sz="1800"/>
                        <a:t>True</a:t>
                      </a:r>
                      <a:endParaRPr lang="en-GB" sz="1800">
                        <a:latin typeface="Calibri"/>
                        <a:ea typeface="Times New Roman"/>
                        <a:cs typeface="Times New Roman"/>
                      </a:endParaRPr>
                    </a:p>
                  </a:txBody>
                  <a:tcPr marL="68580" marR="68580" marT="0" marB="0"/>
                </a:tc>
                <a:tc>
                  <a:txBody>
                    <a:bodyPr/>
                    <a:lstStyle/>
                    <a:p>
                      <a:pPr marL="100330" marR="0">
                        <a:spcBef>
                          <a:spcPts val="75"/>
                        </a:spcBef>
                        <a:spcAft>
                          <a:spcPts val="300"/>
                        </a:spcAft>
                      </a:pPr>
                      <a:r>
                        <a:rPr lang="en-GB" sz="1800"/>
                        <a:t>False</a:t>
                      </a:r>
                      <a:endParaRPr lang="en-GB" sz="1800">
                        <a:latin typeface="Calibri"/>
                        <a:ea typeface="Times New Roman"/>
                        <a:cs typeface="Times New Roman"/>
                      </a:endParaRPr>
                    </a:p>
                  </a:txBody>
                  <a:tcPr marL="68580" marR="68580" marT="0" marB="0"/>
                </a:tc>
                <a:tc>
                  <a:txBody>
                    <a:bodyPr/>
                    <a:lstStyle/>
                    <a:p>
                      <a:pPr marL="138430" marR="0">
                        <a:spcBef>
                          <a:spcPts val="75"/>
                        </a:spcBef>
                        <a:spcAft>
                          <a:spcPts val="300"/>
                        </a:spcAft>
                      </a:pPr>
                      <a:r>
                        <a:rPr lang="en-GB" sz="1800"/>
                        <a:t>True</a:t>
                      </a:r>
                      <a:endParaRPr lang="en-GB" sz="1800">
                        <a:latin typeface="Calibri"/>
                        <a:ea typeface="Times New Roman"/>
                        <a:cs typeface="Times New Roman"/>
                      </a:endParaRPr>
                    </a:p>
                  </a:txBody>
                  <a:tcPr marL="68580" marR="68580" marT="0" marB="0"/>
                </a:tc>
              </a:tr>
              <a:tr h="406213">
                <a:tc>
                  <a:txBody>
                    <a:bodyPr/>
                    <a:lstStyle/>
                    <a:p>
                      <a:pPr marL="102870" marR="0">
                        <a:spcBef>
                          <a:spcPts val="75"/>
                        </a:spcBef>
                        <a:spcAft>
                          <a:spcPts val="300"/>
                        </a:spcAft>
                      </a:pPr>
                      <a:r>
                        <a:rPr lang="en-GB" sz="1800"/>
                        <a:t>False</a:t>
                      </a:r>
                      <a:endParaRPr lang="en-GB" sz="1800">
                        <a:latin typeface="Calibri"/>
                        <a:ea typeface="Times New Roman"/>
                        <a:cs typeface="Times New Roman"/>
                      </a:endParaRPr>
                    </a:p>
                  </a:txBody>
                  <a:tcPr marL="68580" marR="68580" marT="0" marB="0"/>
                </a:tc>
                <a:tc>
                  <a:txBody>
                    <a:bodyPr/>
                    <a:lstStyle/>
                    <a:p>
                      <a:pPr marL="100330" marR="0">
                        <a:spcBef>
                          <a:spcPts val="75"/>
                        </a:spcBef>
                        <a:spcAft>
                          <a:spcPts val="300"/>
                        </a:spcAft>
                      </a:pPr>
                      <a:r>
                        <a:rPr lang="en-GB" sz="1800" dirty="0"/>
                        <a:t>True</a:t>
                      </a:r>
                      <a:endParaRPr lang="en-GB" sz="1800" dirty="0">
                        <a:latin typeface="Calibri"/>
                        <a:ea typeface="Times New Roman"/>
                        <a:cs typeface="Times New Roman"/>
                      </a:endParaRPr>
                    </a:p>
                  </a:txBody>
                  <a:tcPr marL="68580" marR="68580" marT="0" marB="0"/>
                </a:tc>
                <a:tc>
                  <a:txBody>
                    <a:bodyPr/>
                    <a:lstStyle/>
                    <a:p>
                      <a:pPr marL="138430" marR="0">
                        <a:spcBef>
                          <a:spcPts val="75"/>
                        </a:spcBef>
                        <a:spcAft>
                          <a:spcPts val="300"/>
                        </a:spcAft>
                      </a:pPr>
                      <a:r>
                        <a:rPr lang="en-GB" sz="1800"/>
                        <a:t>True</a:t>
                      </a:r>
                      <a:endParaRPr lang="en-GB" sz="1800">
                        <a:latin typeface="Calibri"/>
                        <a:ea typeface="Times New Roman"/>
                        <a:cs typeface="Times New Roman"/>
                      </a:endParaRPr>
                    </a:p>
                  </a:txBody>
                  <a:tcPr marL="68580" marR="68580" marT="0" marB="0"/>
                </a:tc>
              </a:tr>
              <a:tr h="406213">
                <a:tc>
                  <a:txBody>
                    <a:bodyPr/>
                    <a:lstStyle/>
                    <a:p>
                      <a:pPr marL="102870" marR="0">
                        <a:spcBef>
                          <a:spcPts val="75"/>
                        </a:spcBef>
                        <a:spcAft>
                          <a:spcPts val="300"/>
                        </a:spcAft>
                      </a:pPr>
                      <a:r>
                        <a:rPr lang="en-GB" sz="1800"/>
                        <a:t>False</a:t>
                      </a:r>
                      <a:endParaRPr lang="en-GB" sz="1800">
                        <a:latin typeface="Calibri"/>
                        <a:ea typeface="Times New Roman"/>
                        <a:cs typeface="Times New Roman"/>
                      </a:endParaRPr>
                    </a:p>
                  </a:txBody>
                  <a:tcPr marL="68580" marR="68580" marT="0" marB="0"/>
                </a:tc>
                <a:tc>
                  <a:txBody>
                    <a:bodyPr/>
                    <a:lstStyle/>
                    <a:p>
                      <a:pPr marL="100330" marR="0">
                        <a:spcBef>
                          <a:spcPts val="75"/>
                        </a:spcBef>
                        <a:spcAft>
                          <a:spcPts val="300"/>
                        </a:spcAft>
                      </a:pPr>
                      <a:r>
                        <a:rPr lang="en-GB" sz="1800"/>
                        <a:t>False</a:t>
                      </a:r>
                      <a:endParaRPr lang="en-GB" sz="1800">
                        <a:latin typeface="Calibri"/>
                        <a:ea typeface="Times New Roman"/>
                        <a:cs typeface="Times New Roman"/>
                      </a:endParaRPr>
                    </a:p>
                  </a:txBody>
                  <a:tcPr marL="68580" marR="68580" marT="0" marB="0"/>
                </a:tc>
                <a:tc>
                  <a:txBody>
                    <a:bodyPr/>
                    <a:lstStyle/>
                    <a:p>
                      <a:pPr marL="138430" marR="0">
                        <a:spcBef>
                          <a:spcPts val="75"/>
                        </a:spcBef>
                        <a:spcAft>
                          <a:spcPts val="300"/>
                        </a:spcAft>
                      </a:pPr>
                      <a:r>
                        <a:rPr lang="en-GB" sz="1800" dirty="0"/>
                        <a:t>False</a:t>
                      </a:r>
                      <a:endParaRPr lang="en-GB" sz="1800" dirty="0">
                        <a:latin typeface="Calibri"/>
                        <a:ea typeface="Times New Roman"/>
                        <a:cs typeface="Times New Roman"/>
                      </a:endParaRPr>
                    </a:p>
                  </a:txBody>
                  <a:tcPr marL="68580" marR="68580" marT="0" marB="0"/>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down)">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down)">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wipe(down)">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fontScale="90000"/>
          </a:bodyPr>
          <a:lstStyle/>
          <a:p>
            <a:r>
              <a:rPr lang="en-US" b="1" dirty="0" smtClean="0"/>
              <a:t>Arithmetic, logical and comparison operator Examples: </a:t>
            </a:r>
            <a:endParaRPr lang="en-GB" b="1" dirty="0" smtClean="0"/>
          </a:p>
        </p:txBody>
      </p:sp>
      <p:sp>
        <p:nvSpPr>
          <p:cNvPr id="5" name="Content Placeholder 2"/>
          <p:cNvSpPr txBox="1">
            <a:spLocks/>
          </p:cNvSpPr>
          <p:nvPr/>
        </p:nvSpPr>
        <p:spPr>
          <a:xfrm>
            <a:off x="914400" y="1219200"/>
            <a:ext cx="8001000" cy="5410200"/>
          </a:xfrm>
          <a:prstGeom prst="rect">
            <a:avLst/>
          </a:prstGeom>
        </p:spPr>
        <p:txBody>
          <a:bodyPr vert="horz">
            <a:normAutofit/>
          </a:bodyPr>
          <a:lstStyle/>
          <a:p>
            <a:pPr marL="514350" indent="-514350"/>
            <a:r>
              <a:rPr lang="en-US" sz="2800" b="1" dirty="0" smtClean="0"/>
              <a:t>BODMAS</a:t>
            </a:r>
            <a:r>
              <a:rPr lang="en-US" sz="2800" dirty="0" smtClean="0"/>
              <a:t> with exponentiation and other operators</a:t>
            </a:r>
          </a:p>
          <a:p>
            <a:pPr marL="514350" indent="-514350"/>
            <a:r>
              <a:rPr lang="en-US" sz="2800" b="1" dirty="0" smtClean="0"/>
              <a:t>BEODMASCL</a:t>
            </a:r>
          </a:p>
          <a:p>
            <a:pPr marL="514350" indent="-514350"/>
            <a:endParaRPr lang="en-US" sz="2800" b="1" dirty="0" smtClean="0"/>
          </a:p>
          <a:p>
            <a:pPr marL="514350" indent="-514350"/>
            <a:r>
              <a:rPr lang="en-US" sz="2800" b="1" dirty="0" smtClean="0"/>
              <a:t>B</a:t>
            </a:r>
            <a:r>
              <a:rPr lang="en-US" sz="2800" dirty="0" smtClean="0"/>
              <a:t>RACKET </a:t>
            </a:r>
            <a:r>
              <a:rPr lang="en-US" sz="2800" b="1" dirty="0" smtClean="0"/>
              <a:t>E</a:t>
            </a:r>
            <a:r>
              <a:rPr lang="en-US" sz="2800" dirty="0" smtClean="0"/>
              <a:t>XPONENTIAL </a:t>
            </a:r>
          </a:p>
          <a:p>
            <a:pPr marL="514350" indent="-514350"/>
            <a:r>
              <a:rPr lang="en-US" sz="2800" b="1" dirty="0" smtClean="0"/>
              <a:t>O</a:t>
            </a:r>
            <a:r>
              <a:rPr lang="en-US" sz="2800" dirty="0" smtClean="0"/>
              <a:t>F </a:t>
            </a:r>
            <a:r>
              <a:rPr lang="en-US" sz="2800" b="1" dirty="0" smtClean="0"/>
              <a:t>D</a:t>
            </a:r>
            <a:r>
              <a:rPr lang="en-US" sz="2800" dirty="0" smtClean="0"/>
              <a:t>IVISION </a:t>
            </a:r>
            <a:r>
              <a:rPr lang="en-US" sz="2800" b="1" dirty="0" smtClean="0"/>
              <a:t>M</a:t>
            </a:r>
            <a:r>
              <a:rPr lang="en-US" sz="2800" dirty="0" smtClean="0"/>
              <a:t>ULTIPLICATION </a:t>
            </a:r>
          </a:p>
          <a:p>
            <a:pPr marL="514350" indent="-514350"/>
            <a:r>
              <a:rPr lang="en-US" sz="2800" b="1" dirty="0" smtClean="0"/>
              <a:t>A</a:t>
            </a:r>
            <a:r>
              <a:rPr lang="en-US" sz="2800" dirty="0" smtClean="0"/>
              <a:t>DDITION </a:t>
            </a:r>
            <a:r>
              <a:rPr lang="en-US" sz="2800" b="1" dirty="0" smtClean="0"/>
              <a:t>S</a:t>
            </a:r>
            <a:r>
              <a:rPr lang="en-US" sz="2800" dirty="0" smtClean="0"/>
              <a:t>UBTRACTION </a:t>
            </a:r>
          </a:p>
          <a:p>
            <a:pPr marL="514350" indent="-514350"/>
            <a:r>
              <a:rPr lang="en-US" sz="2800" b="1" dirty="0" smtClean="0"/>
              <a:t>C</a:t>
            </a:r>
            <a:r>
              <a:rPr lang="en-US" sz="2800" dirty="0" smtClean="0"/>
              <a:t>OMPARISON </a:t>
            </a:r>
            <a:r>
              <a:rPr lang="en-US" sz="2800" b="1" dirty="0" smtClean="0"/>
              <a:t>L</a:t>
            </a:r>
            <a:r>
              <a:rPr lang="en-US" sz="2800" dirty="0" smtClean="0"/>
              <a:t>OGICAL</a:t>
            </a:r>
            <a:endParaRPr lang="en-GB" sz="2800" dirty="0" smtClean="0"/>
          </a:p>
          <a:p>
            <a:pPr marL="514350" indent="-514350">
              <a:buAutoNum type="arabicPeriod"/>
            </a:pPr>
            <a:r>
              <a:rPr lang="en-GB" sz="2800" dirty="0" smtClean="0"/>
              <a:t>((1+3)-(2*4-1)/-1 </a:t>
            </a:r>
          </a:p>
          <a:p>
            <a:pPr marL="514350" indent="-514350">
              <a:buFontTx/>
              <a:buAutoNum type="arabicPeriod"/>
            </a:pPr>
            <a:r>
              <a:rPr lang="en-GB" sz="2800" dirty="0" smtClean="0"/>
              <a:t>((5+3)-(2ˆ4-1)/(-1-1*4)</a:t>
            </a:r>
          </a:p>
          <a:p>
            <a:pPr marL="514350" indent="-514350">
              <a:buFontTx/>
              <a:buAutoNum type="arabicPeriod"/>
            </a:pPr>
            <a:r>
              <a:rPr lang="en-GB" sz="2800" dirty="0" smtClean="0"/>
              <a:t>(1&gt;2) XOR (3&gt;4)</a:t>
            </a:r>
          </a:p>
          <a:p>
            <a:pPr marL="514350" indent="-514350">
              <a:buAutoNum type="arabicPeriod"/>
            </a:pPr>
            <a:endParaRPr lang="en-GB" sz="2800" dirty="0" smtClean="0"/>
          </a:p>
          <a:p>
            <a:pPr marL="514350" indent="-514350">
              <a:buAutoNum type="arabicPeriod"/>
            </a:pPr>
            <a:endParaRPr lang="en-US" sz="2800" dirty="0" smtClean="0"/>
          </a:p>
          <a:p>
            <a:pPr marL="514350" indent="-514350">
              <a:buAutoNum type="arabicPeriod"/>
            </a:pPr>
            <a:endParaRPr lang="en-US" sz="2800" dirty="0" smtClean="0"/>
          </a:p>
          <a:p>
            <a:pPr marL="514350" indent="-514350">
              <a:buAutoNum type="arabicPeriod"/>
            </a:pPr>
            <a:endParaRPr lang="en-GB"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down)">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wipe(down)">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wipe(down)">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wipe(down)">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wipe(down)">
                                      <p:cBhvr>
                                        <p:cTn id="32" dur="5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wipe(down)">
                                      <p:cBhvr>
                                        <p:cTn id="37" dur="500"/>
                                        <p:tgtEl>
                                          <p:spTgt spid="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5">
                                            <p:txEl>
                                              <p:pRg st="8" end="8"/>
                                            </p:txEl>
                                          </p:spTgt>
                                        </p:tgtEl>
                                        <p:attrNameLst>
                                          <p:attrName>style.visibility</p:attrName>
                                        </p:attrNameLst>
                                      </p:cBhvr>
                                      <p:to>
                                        <p:strVal val="visible"/>
                                      </p:to>
                                    </p:set>
                                    <p:animEffect transition="in" filter="wipe(down)">
                                      <p:cBhvr>
                                        <p:cTn id="42" dur="500"/>
                                        <p:tgtEl>
                                          <p:spTgt spid="5">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animEffect transition="in" filter="wipe(down)">
                                      <p:cBhvr>
                                        <p:cTn id="47"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GB" b="1" dirty="0" smtClean="0"/>
              <a:t>VB Control Structures</a:t>
            </a:r>
          </a:p>
        </p:txBody>
      </p:sp>
      <p:sp>
        <p:nvSpPr>
          <p:cNvPr id="5" name="Content Placeholder 2"/>
          <p:cNvSpPr txBox="1">
            <a:spLocks/>
          </p:cNvSpPr>
          <p:nvPr/>
        </p:nvSpPr>
        <p:spPr>
          <a:xfrm>
            <a:off x="914400" y="1219200"/>
            <a:ext cx="7772400" cy="5410200"/>
          </a:xfrm>
          <a:prstGeom prst="rect">
            <a:avLst/>
          </a:prstGeom>
        </p:spPr>
        <p:txBody>
          <a:bodyPr vert="horz">
            <a:normAutofit/>
          </a:bodyPr>
          <a:lstStyle/>
          <a:p>
            <a:r>
              <a:rPr lang="en-GB" sz="2800" dirty="0" smtClean="0"/>
              <a:t>Repetition and Conditional Statements</a:t>
            </a:r>
          </a:p>
          <a:p>
            <a:r>
              <a:rPr lang="en-US" sz="2800" u="sng" dirty="0" err="1" smtClean="0"/>
              <a:t>Vb</a:t>
            </a:r>
            <a:r>
              <a:rPr lang="en-US" sz="2800" u="sng" dirty="0" smtClean="0"/>
              <a:t> </a:t>
            </a:r>
            <a:r>
              <a:rPr lang="en-US" sz="2800" u="sng" dirty="0" err="1" smtClean="0"/>
              <a:t>sYNTAX</a:t>
            </a:r>
            <a:endParaRPr lang="en-GB" sz="2800" u="sng" dirty="0" smtClean="0"/>
          </a:p>
          <a:p>
            <a:r>
              <a:rPr lang="en-GB" sz="2800" dirty="0" smtClean="0"/>
              <a:t>If </a:t>
            </a:r>
            <a:r>
              <a:rPr lang="en-GB" sz="2800" i="1" dirty="0" smtClean="0"/>
              <a:t>condition [ Then ]</a:t>
            </a:r>
          </a:p>
          <a:p>
            <a:r>
              <a:rPr lang="en-GB" sz="2800" dirty="0" smtClean="0"/>
              <a:t>    [ </a:t>
            </a:r>
            <a:r>
              <a:rPr lang="en-GB" sz="2800" i="1" dirty="0" smtClean="0"/>
              <a:t>statements ]</a:t>
            </a:r>
          </a:p>
          <a:p>
            <a:r>
              <a:rPr lang="en-GB" sz="2800" dirty="0" smtClean="0"/>
              <a:t>[ </a:t>
            </a:r>
            <a:r>
              <a:rPr lang="en-GB" sz="2800" dirty="0" err="1" smtClean="0"/>
              <a:t>ElseIf</a:t>
            </a:r>
            <a:r>
              <a:rPr lang="en-GB" sz="2800" dirty="0" smtClean="0"/>
              <a:t> </a:t>
            </a:r>
            <a:r>
              <a:rPr lang="en-GB" sz="2800" i="1" dirty="0" err="1" smtClean="0"/>
              <a:t>elseifcondition</a:t>
            </a:r>
            <a:r>
              <a:rPr lang="en-GB" sz="2800" i="1" dirty="0" smtClean="0"/>
              <a:t> [ Then ]</a:t>
            </a:r>
          </a:p>
          <a:p>
            <a:r>
              <a:rPr lang="en-GB" sz="2800" dirty="0" smtClean="0"/>
              <a:t>    [ </a:t>
            </a:r>
            <a:r>
              <a:rPr lang="en-GB" sz="2800" dirty="0" err="1" smtClean="0"/>
              <a:t>elseifstatements</a:t>
            </a:r>
            <a:r>
              <a:rPr lang="en-GB" sz="2800" dirty="0" smtClean="0"/>
              <a:t> ] ]</a:t>
            </a:r>
          </a:p>
          <a:p>
            <a:r>
              <a:rPr lang="en-GB" sz="2800" dirty="0" smtClean="0"/>
              <a:t>[ Else</a:t>
            </a:r>
          </a:p>
          <a:p>
            <a:r>
              <a:rPr lang="en-GB" sz="2800" dirty="0" smtClean="0"/>
              <a:t>    [ </a:t>
            </a:r>
            <a:r>
              <a:rPr lang="en-GB" sz="2800" dirty="0" err="1" smtClean="0"/>
              <a:t>elsestatements</a:t>
            </a:r>
            <a:r>
              <a:rPr lang="en-GB" sz="2800" dirty="0" smtClean="0"/>
              <a:t> ] ]</a:t>
            </a:r>
          </a:p>
          <a:p>
            <a:r>
              <a:rPr lang="en-GB" sz="2800" dirty="0" smtClean="0"/>
              <a:t>End If</a:t>
            </a:r>
          </a:p>
          <a:p>
            <a:pPr marL="514350" indent="-514350"/>
            <a:endParaRPr lang="en-US" sz="2800" dirty="0" smtClean="0"/>
          </a:p>
          <a:p>
            <a:pPr marL="514350" indent="-514350"/>
            <a:endParaRPr lang="en-GB"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down)">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down)">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wipe(down)">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wipe(down)">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wipe(down)">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wipe(down)">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wipe(down)">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wipe(down)">
                                      <p:cBhvr>
                                        <p:cTn id="47"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GB" b="1" dirty="0" smtClean="0"/>
              <a:t>VB Control Structures</a:t>
            </a:r>
          </a:p>
        </p:txBody>
      </p:sp>
      <p:sp>
        <p:nvSpPr>
          <p:cNvPr id="5" name="Content Placeholder 2"/>
          <p:cNvSpPr txBox="1">
            <a:spLocks/>
          </p:cNvSpPr>
          <p:nvPr/>
        </p:nvSpPr>
        <p:spPr>
          <a:xfrm>
            <a:off x="914400" y="1219200"/>
            <a:ext cx="7772400" cy="5410200"/>
          </a:xfrm>
          <a:prstGeom prst="rect">
            <a:avLst/>
          </a:prstGeom>
        </p:spPr>
        <p:txBody>
          <a:bodyPr vert="horz">
            <a:normAutofit fontScale="92500" lnSpcReduction="10000"/>
          </a:bodyPr>
          <a:lstStyle/>
          <a:p>
            <a:r>
              <a:rPr lang="en-US" sz="2800" dirty="0" smtClean="0"/>
              <a:t>If Statement</a:t>
            </a:r>
          </a:p>
          <a:p>
            <a:r>
              <a:rPr lang="en-GB" sz="2800" i="1" dirty="0" smtClean="0"/>
              <a:t>condition  </a:t>
            </a:r>
          </a:p>
          <a:p>
            <a:r>
              <a:rPr lang="en-US" sz="2800" dirty="0" smtClean="0"/>
              <a:t>A condition is required. That expression must evaluate to </a:t>
            </a:r>
            <a:r>
              <a:rPr lang="en-US" sz="2800" b="1" dirty="0" smtClean="0"/>
              <a:t>True or False, or to a data type</a:t>
            </a:r>
          </a:p>
          <a:p>
            <a:r>
              <a:rPr lang="en-US" sz="2800" dirty="0" smtClean="0"/>
              <a:t>that is implicitly convertible to </a:t>
            </a:r>
            <a:r>
              <a:rPr lang="en-US" sz="2800" b="1" dirty="0" smtClean="0"/>
              <a:t>Boolean (e.g. a&gt;b).</a:t>
            </a:r>
          </a:p>
          <a:p>
            <a:endParaRPr lang="en-US" sz="2800" b="1" dirty="0" smtClean="0"/>
          </a:p>
          <a:p>
            <a:r>
              <a:rPr lang="en-US" sz="2800" dirty="0" smtClean="0"/>
              <a:t>Optional. One or more statements following </a:t>
            </a:r>
            <a:r>
              <a:rPr lang="en-US" sz="2800" b="1" dirty="0" smtClean="0"/>
              <a:t>If...Then that are executed if </a:t>
            </a:r>
            <a:r>
              <a:rPr lang="en-US" sz="2800" b="1" i="1" dirty="0" smtClean="0"/>
              <a:t>condition </a:t>
            </a:r>
          </a:p>
          <a:p>
            <a:r>
              <a:rPr lang="en-GB" sz="2800" dirty="0" smtClean="0"/>
              <a:t>evaluates to </a:t>
            </a:r>
            <a:r>
              <a:rPr lang="en-GB" sz="2800" b="1" dirty="0" smtClean="0"/>
              <a:t>True.</a:t>
            </a:r>
          </a:p>
          <a:p>
            <a:endParaRPr lang="en-US" sz="2800" b="1" dirty="0" smtClean="0"/>
          </a:p>
          <a:p>
            <a:r>
              <a:rPr lang="en-GB" sz="2800" i="1" dirty="0" err="1" smtClean="0"/>
              <a:t>elseifcondition</a:t>
            </a:r>
            <a:r>
              <a:rPr lang="en-GB" sz="2800" i="1" dirty="0" smtClean="0"/>
              <a:t> </a:t>
            </a:r>
          </a:p>
          <a:p>
            <a:r>
              <a:rPr lang="en-US" sz="2800" dirty="0" smtClean="0"/>
              <a:t>Required if </a:t>
            </a:r>
            <a:r>
              <a:rPr lang="en-US" sz="2800" b="1" dirty="0" err="1" smtClean="0"/>
              <a:t>ElseIf</a:t>
            </a:r>
            <a:r>
              <a:rPr lang="en-US" sz="2800" b="1" dirty="0" smtClean="0"/>
              <a:t> is present. The expression must evaluate to True or False, or to a data </a:t>
            </a:r>
          </a:p>
          <a:p>
            <a:r>
              <a:rPr lang="en-US" sz="2800" dirty="0" smtClean="0"/>
              <a:t>type that is implicitly convertible to </a:t>
            </a:r>
            <a:r>
              <a:rPr lang="en-US" sz="2800" b="1" dirty="0" smtClean="0"/>
              <a:t>Boolean.</a:t>
            </a:r>
            <a:endParaRPr lang="en-US" sz="2800" dirty="0" smtClean="0"/>
          </a:p>
          <a:p>
            <a:endParaRPr lang="en-US" sz="2800" dirty="0" smtClean="0"/>
          </a:p>
          <a:p>
            <a:endParaRPr lang="en-GB"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down)">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down)">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wipe(down)">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wipe(down)">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wipe(down)">
                                      <p:cBhvr>
                                        <p:cTn id="32" dur="5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animEffect transition="in" filter="wipe(down)">
                                      <p:cBhvr>
                                        <p:cTn id="37" dur="500"/>
                                        <p:tgtEl>
                                          <p:spTgt spid="5">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5">
                                            <p:txEl>
                                              <p:pRg st="9" end="9"/>
                                            </p:txEl>
                                          </p:spTgt>
                                        </p:tgtEl>
                                        <p:attrNameLst>
                                          <p:attrName>style.visibility</p:attrName>
                                        </p:attrNameLst>
                                      </p:cBhvr>
                                      <p:to>
                                        <p:strVal val="visible"/>
                                      </p:to>
                                    </p:set>
                                    <p:animEffect transition="in" filter="wipe(down)">
                                      <p:cBhvr>
                                        <p:cTn id="42" dur="500"/>
                                        <p:tgtEl>
                                          <p:spTgt spid="5">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5">
                                            <p:txEl>
                                              <p:pRg st="10" end="10"/>
                                            </p:txEl>
                                          </p:spTgt>
                                        </p:tgtEl>
                                        <p:attrNameLst>
                                          <p:attrName>style.visibility</p:attrName>
                                        </p:attrNameLst>
                                      </p:cBhvr>
                                      <p:to>
                                        <p:strVal val="visible"/>
                                      </p:to>
                                    </p:set>
                                    <p:animEffect transition="in" filter="wipe(down)">
                                      <p:cBhvr>
                                        <p:cTn id="47"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GB" b="1" dirty="0" smtClean="0"/>
              <a:t>VB Control Structures</a:t>
            </a:r>
          </a:p>
        </p:txBody>
      </p:sp>
      <p:sp>
        <p:nvSpPr>
          <p:cNvPr id="5" name="Content Placeholder 2"/>
          <p:cNvSpPr txBox="1">
            <a:spLocks/>
          </p:cNvSpPr>
          <p:nvPr/>
        </p:nvSpPr>
        <p:spPr>
          <a:xfrm>
            <a:off x="914400" y="1219200"/>
            <a:ext cx="7772400" cy="5410200"/>
          </a:xfrm>
          <a:prstGeom prst="rect">
            <a:avLst/>
          </a:prstGeom>
        </p:spPr>
        <p:txBody>
          <a:bodyPr vert="horz">
            <a:normAutofit/>
          </a:bodyPr>
          <a:lstStyle/>
          <a:p>
            <a:r>
              <a:rPr lang="en-GB" sz="2800" i="1" dirty="0" err="1" smtClean="0"/>
              <a:t>elseifstatements</a:t>
            </a:r>
            <a:r>
              <a:rPr lang="en-GB" sz="2800" i="1" dirty="0" smtClean="0"/>
              <a:t> </a:t>
            </a:r>
          </a:p>
          <a:p>
            <a:r>
              <a:rPr lang="en-US" sz="2800" dirty="0" smtClean="0"/>
              <a:t>Optional. One or more statements following </a:t>
            </a:r>
            <a:r>
              <a:rPr lang="en-US" sz="2800" b="1" dirty="0" err="1" smtClean="0"/>
              <a:t>ElseIf</a:t>
            </a:r>
            <a:r>
              <a:rPr lang="en-US" sz="2800" b="1" dirty="0" smtClean="0"/>
              <a:t>...Then that are executed if </a:t>
            </a:r>
          </a:p>
          <a:p>
            <a:r>
              <a:rPr lang="en-GB" sz="2800" i="1" dirty="0" err="1" smtClean="0"/>
              <a:t>elseifcondition</a:t>
            </a:r>
            <a:r>
              <a:rPr lang="en-GB" sz="2800" i="1" dirty="0" smtClean="0"/>
              <a:t> evaluates to </a:t>
            </a:r>
            <a:r>
              <a:rPr lang="en-GB" sz="2800" b="1" i="1" dirty="0" smtClean="0"/>
              <a:t>True. </a:t>
            </a:r>
          </a:p>
          <a:p>
            <a:endParaRPr lang="en-US" sz="2800" b="1" i="1" dirty="0" smtClean="0"/>
          </a:p>
          <a:p>
            <a:r>
              <a:rPr lang="en-GB" sz="2800" i="1" dirty="0" err="1" smtClean="0"/>
              <a:t>elsestatements</a:t>
            </a:r>
            <a:r>
              <a:rPr lang="en-GB" sz="2800" i="1" dirty="0" smtClean="0"/>
              <a:t> </a:t>
            </a:r>
          </a:p>
          <a:p>
            <a:r>
              <a:rPr lang="en-US" sz="2800" dirty="0" smtClean="0"/>
              <a:t>Optional. One or more statements that are executed if no previous </a:t>
            </a:r>
            <a:r>
              <a:rPr lang="en-US" sz="2800" i="1" dirty="0" smtClean="0"/>
              <a:t>condition or</a:t>
            </a:r>
          </a:p>
          <a:p>
            <a:r>
              <a:rPr lang="en-US" sz="2800" i="1" dirty="0" err="1" smtClean="0"/>
              <a:t>elseifcondition</a:t>
            </a:r>
            <a:r>
              <a:rPr lang="en-US" sz="2800" i="1" dirty="0" smtClean="0"/>
              <a:t> expression evaluates to </a:t>
            </a:r>
            <a:r>
              <a:rPr lang="en-US" sz="2800" b="1" i="1" dirty="0" smtClean="0"/>
              <a:t>True. </a:t>
            </a:r>
          </a:p>
          <a:p>
            <a:r>
              <a:rPr lang="en-GB" sz="2800" b="1" dirty="0" smtClean="0"/>
              <a:t>End If</a:t>
            </a:r>
          </a:p>
          <a:p>
            <a:endParaRPr lang="en-GB"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down)">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down)">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wipe(down)">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wipe(down)">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wipe(down)">
                                      <p:cBhvr>
                                        <p:cTn id="32" dur="5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wipe(down)">
                                      <p:cBhvr>
                                        <p:cTn id="37"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GB" b="1" dirty="0" smtClean="0"/>
              <a:t>VB Control Structures</a:t>
            </a:r>
          </a:p>
        </p:txBody>
      </p:sp>
      <p:sp>
        <p:nvSpPr>
          <p:cNvPr id="5" name="Content Placeholder 2"/>
          <p:cNvSpPr txBox="1">
            <a:spLocks/>
          </p:cNvSpPr>
          <p:nvPr/>
        </p:nvSpPr>
        <p:spPr>
          <a:xfrm>
            <a:off x="914400" y="1219200"/>
            <a:ext cx="7772400" cy="5410200"/>
          </a:xfrm>
          <a:prstGeom prst="rect">
            <a:avLst/>
          </a:prstGeom>
        </p:spPr>
        <p:txBody>
          <a:bodyPr vert="horz">
            <a:normAutofit/>
          </a:bodyPr>
          <a:lstStyle/>
          <a:p>
            <a:r>
              <a:rPr lang="en-GB" sz="2800" dirty="0" smtClean="0"/>
              <a:t>Example </a:t>
            </a:r>
          </a:p>
          <a:p>
            <a:endParaRPr lang="en-GB" sz="2800" dirty="0" smtClean="0"/>
          </a:p>
          <a:p>
            <a:r>
              <a:rPr lang="en-GB" sz="2800" dirty="0" smtClean="0"/>
              <a:t>            </a:t>
            </a:r>
            <a:r>
              <a:rPr lang="en-GB" sz="2800" dirty="0" smtClean="0">
                <a:solidFill>
                  <a:srgbClr val="0070C0"/>
                </a:solidFill>
              </a:rPr>
              <a:t>If</a:t>
            </a:r>
            <a:r>
              <a:rPr lang="en-GB" sz="2800" dirty="0" smtClean="0"/>
              <a:t> </a:t>
            </a:r>
            <a:r>
              <a:rPr lang="en-GB" sz="2800" dirty="0" err="1" smtClean="0"/>
              <a:t>i</a:t>
            </a:r>
            <a:r>
              <a:rPr lang="en-GB" sz="2800" dirty="0" smtClean="0"/>
              <a:t> = 2 </a:t>
            </a:r>
            <a:r>
              <a:rPr lang="en-GB" sz="2800" dirty="0" smtClean="0">
                <a:solidFill>
                  <a:srgbClr val="0070C0"/>
                </a:solidFill>
              </a:rPr>
              <a:t>Then</a:t>
            </a:r>
            <a:r>
              <a:rPr lang="en-GB" sz="2800" dirty="0" smtClean="0"/>
              <a:t> </a:t>
            </a:r>
          </a:p>
          <a:p>
            <a:r>
              <a:rPr lang="en-GB" sz="2800" dirty="0" smtClean="0"/>
              <a:t>                g2 = </a:t>
            </a:r>
            <a:r>
              <a:rPr lang="en-GB" sz="2800" dirty="0" err="1" smtClean="0"/>
              <a:t>i</a:t>
            </a:r>
            <a:r>
              <a:rPr lang="en-GB" sz="2800" dirty="0" smtClean="0"/>
              <a:t> * 1000</a:t>
            </a:r>
          </a:p>
          <a:p>
            <a:r>
              <a:rPr lang="en-GB" sz="2800" dirty="0" smtClean="0"/>
              <a:t>            </a:t>
            </a:r>
            <a:r>
              <a:rPr lang="en-GB" sz="2800" dirty="0" err="1" smtClean="0">
                <a:solidFill>
                  <a:srgbClr val="0070C0"/>
                </a:solidFill>
              </a:rPr>
              <a:t>ElseIf</a:t>
            </a:r>
            <a:r>
              <a:rPr lang="en-GB" sz="2800" dirty="0" smtClean="0"/>
              <a:t> </a:t>
            </a:r>
            <a:r>
              <a:rPr lang="en-GB" sz="2800" dirty="0" err="1" smtClean="0"/>
              <a:t>i</a:t>
            </a:r>
            <a:r>
              <a:rPr lang="en-GB" sz="2800" dirty="0" smtClean="0"/>
              <a:t> = 4 </a:t>
            </a:r>
            <a:r>
              <a:rPr lang="en-GB" sz="2800" dirty="0" smtClean="0">
                <a:solidFill>
                  <a:srgbClr val="0070C0"/>
                </a:solidFill>
              </a:rPr>
              <a:t>Then</a:t>
            </a:r>
          </a:p>
          <a:p>
            <a:r>
              <a:rPr lang="en-GB" sz="2800" dirty="0" smtClean="0"/>
              <a:t>                </a:t>
            </a:r>
            <a:r>
              <a:rPr lang="en-GB" sz="2800" dirty="0" err="1" smtClean="0"/>
              <a:t>MsgBox</a:t>
            </a:r>
            <a:r>
              <a:rPr lang="en-GB" sz="2800" dirty="0" smtClean="0"/>
              <a:t>(</a:t>
            </a:r>
            <a:r>
              <a:rPr lang="en-GB" sz="2800" dirty="0" smtClean="0">
                <a:solidFill>
                  <a:schemeClr val="accent1"/>
                </a:solidFill>
              </a:rPr>
              <a:t>"</a:t>
            </a:r>
            <a:r>
              <a:rPr lang="en-GB" sz="2800" dirty="0" err="1" smtClean="0">
                <a:solidFill>
                  <a:schemeClr val="accent1"/>
                </a:solidFill>
              </a:rPr>
              <a:t>i</a:t>
            </a:r>
            <a:r>
              <a:rPr lang="en-GB" sz="2800" dirty="0" smtClean="0">
                <a:solidFill>
                  <a:schemeClr val="accent1"/>
                </a:solidFill>
              </a:rPr>
              <a:t>=4"</a:t>
            </a:r>
            <a:r>
              <a:rPr lang="en-GB" sz="2800" dirty="0" smtClean="0"/>
              <a:t>)</a:t>
            </a:r>
          </a:p>
          <a:p>
            <a:r>
              <a:rPr lang="en-GB" sz="2800" dirty="0" smtClean="0"/>
              <a:t>            </a:t>
            </a:r>
            <a:r>
              <a:rPr lang="en-GB" sz="2800" dirty="0" smtClean="0">
                <a:solidFill>
                  <a:srgbClr val="0070C0"/>
                </a:solidFill>
              </a:rPr>
              <a:t>End If</a:t>
            </a:r>
          </a:p>
          <a:p>
            <a:r>
              <a:rPr lang="en-GB" sz="2800"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wipe(down)">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wipe(down)">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wipe(down)">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wipe(down)">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wipe(down)">
                                      <p:cBhvr>
                                        <p:cTn id="32" dur="5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wipe(down)">
                                      <p:cBhvr>
                                        <p:cTn id="37"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endParaRPr lang="en-GB"/>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fontScale="90000"/>
          </a:bodyPr>
          <a:lstStyle/>
          <a:p>
            <a:r>
              <a:rPr lang="en-US" b="1" dirty="0" smtClean="0"/>
              <a:t>The appalling silence of good people</a:t>
            </a:r>
            <a:endParaRPr lang="en-GB" b="1" dirty="0" smtClean="0"/>
          </a:p>
        </p:txBody>
      </p:sp>
      <p:sp>
        <p:nvSpPr>
          <p:cNvPr id="5" name="Content Placeholder 2"/>
          <p:cNvSpPr txBox="1">
            <a:spLocks/>
          </p:cNvSpPr>
          <p:nvPr/>
        </p:nvSpPr>
        <p:spPr>
          <a:xfrm>
            <a:off x="914400" y="1219200"/>
            <a:ext cx="7772400" cy="5410200"/>
          </a:xfrm>
          <a:prstGeom prst="rect">
            <a:avLst/>
          </a:prstGeom>
        </p:spPr>
        <p:txBody>
          <a:bodyPr vert="horz">
            <a:normAutofit/>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r>
              <a:rPr lang="en-US" sz="16600" i="1" dirty="0" smtClean="0"/>
              <a:t>?</a:t>
            </a:r>
            <a:endParaRPr lang="en-GB" sz="2800" i="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Assigning Values to Variables </a:t>
            </a:r>
          </a:p>
        </p:txBody>
      </p:sp>
      <p:sp>
        <p:nvSpPr>
          <p:cNvPr id="3" name="Content Placeholder 2"/>
          <p:cNvSpPr>
            <a:spLocks noGrp="1"/>
          </p:cNvSpPr>
          <p:nvPr>
            <p:ph sz="quarter" idx="1"/>
          </p:nvPr>
        </p:nvSpPr>
        <p:spPr/>
        <p:txBody>
          <a:bodyPr>
            <a:normAutofit/>
          </a:bodyPr>
          <a:lstStyle/>
          <a:p>
            <a:r>
              <a:rPr lang="en-US" dirty="0" smtClean="0"/>
              <a:t>Values are assigned to variables creating an expression as follows:</a:t>
            </a:r>
          </a:p>
          <a:p>
            <a:r>
              <a:rPr lang="en-US" dirty="0" smtClean="0"/>
              <a:t> the variable is on the left side of the expression and the value you want to assign to the variable is on the right.</a:t>
            </a:r>
          </a:p>
          <a:p>
            <a:r>
              <a:rPr lang="en-GB" dirty="0" smtClean="0"/>
              <a:t>For example:  </a:t>
            </a:r>
          </a:p>
          <a:p>
            <a:r>
              <a:rPr lang="en-GB" dirty="0" smtClean="0"/>
              <a:t>B = 200</a:t>
            </a:r>
          </a:p>
          <a:p>
            <a:r>
              <a:rPr lang="en-US" dirty="0" smtClean="0"/>
              <a:t>Speed1=20</a:t>
            </a:r>
          </a:p>
          <a:p>
            <a:r>
              <a:rPr lang="en-US" dirty="0" smtClean="0"/>
              <a:t>t=+1 or t=t+1</a:t>
            </a:r>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Scalar Variables and Array Variables</a:t>
            </a:r>
            <a:endParaRPr lang="en-GB" b="1" dirty="0" smtClean="0"/>
          </a:p>
        </p:txBody>
      </p:sp>
      <p:sp>
        <p:nvSpPr>
          <p:cNvPr id="3" name="Content Placeholder 2"/>
          <p:cNvSpPr>
            <a:spLocks noGrp="1"/>
          </p:cNvSpPr>
          <p:nvPr>
            <p:ph sz="quarter" idx="1"/>
          </p:nvPr>
        </p:nvSpPr>
        <p:spPr/>
        <p:txBody>
          <a:bodyPr>
            <a:normAutofit/>
          </a:bodyPr>
          <a:lstStyle/>
          <a:p>
            <a:r>
              <a:rPr lang="en-US" dirty="0" smtClean="0"/>
              <a:t>Much of the time, you only want to assign a single value to a variable you have declared.</a:t>
            </a:r>
          </a:p>
          <a:p>
            <a:r>
              <a:rPr lang="en-US" dirty="0" smtClean="0"/>
              <a:t>A variable containing a single value is a scalar variable. </a:t>
            </a:r>
          </a:p>
          <a:p>
            <a:r>
              <a:rPr lang="en-US" dirty="0" smtClean="0"/>
              <a:t>Other times, it is convenient to assign more than one related value to a single variable.</a:t>
            </a:r>
          </a:p>
          <a:p>
            <a:r>
              <a:rPr lang="en-US" dirty="0" smtClean="0"/>
              <a:t>Then you can create a variable that can contain a series of values. This is called an </a:t>
            </a:r>
            <a:r>
              <a:rPr lang="en-US" b="1" dirty="0" smtClean="0"/>
              <a:t>array</a:t>
            </a:r>
            <a:r>
              <a:rPr lang="en-US" dirty="0" smtClean="0"/>
              <a:t> variable. </a:t>
            </a:r>
          </a:p>
          <a:p>
            <a:r>
              <a:rPr lang="en-GB" dirty="0" smtClean="0"/>
              <a:t>Array variables and </a:t>
            </a:r>
            <a:r>
              <a:rPr lang="en-US" dirty="0" smtClean="0"/>
              <a:t>scalar variables are </a:t>
            </a:r>
            <a:r>
              <a:rPr lang="en-US" u="sng" dirty="0" smtClean="0"/>
              <a:t>declared</a:t>
            </a:r>
            <a:r>
              <a:rPr lang="en-US" dirty="0" smtClean="0"/>
              <a:t> in the same way, except that the declaration of an array variable uses parentheses ( ) following the variable name.</a:t>
            </a:r>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Array Variables</a:t>
            </a:r>
            <a:endParaRPr lang="en-GB" b="1" dirty="0" smtClean="0"/>
          </a:p>
        </p:txBody>
      </p:sp>
      <p:sp>
        <p:nvSpPr>
          <p:cNvPr id="3" name="Content Placeholder 2"/>
          <p:cNvSpPr>
            <a:spLocks noGrp="1"/>
          </p:cNvSpPr>
          <p:nvPr>
            <p:ph sz="quarter" idx="1"/>
          </p:nvPr>
        </p:nvSpPr>
        <p:spPr/>
        <p:txBody>
          <a:bodyPr>
            <a:normAutofit/>
          </a:bodyPr>
          <a:lstStyle/>
          <a:p>
            <a:r>
              <a:rPr lang="en-US" dirty="0" smtClean="0"/>
              <a:t>single-dimension array containing 11 elements is declared: </a:t>
            </a:r>
          </a:p>
          <a:p>
            <a:r>
              <a:rPr lang="en-GB" dirty="0" smtClean="0"/>
              <a:t>Dim A(10) </a:t>
            </a:r>
          </a:p>
          <a:p>
            <a:r>
              <a:rPr lang="en-US" dirty="0" smtClean="0"/>
              <a:t>Although the number shown in the parentheses is 10, all arrays in VBScript are zero-based, so this array actually contains 11 elements.</a:t>
            </a:r>
          </a:p>
          <a:p>
            <a:r>
              <a:rPr lang="en-US" dirty="0" smtClean="0"/>
              <a:t> E.g. Dimension an array to contain 12 elements.</a:t>
            </a:r>
          </a:p>
          <a:p>
            <a:r>
              <a:rPr lang="en-US" dirty="0" smtClean="0"/>
              <a:t>Dim arr1(11)</a:t>
            </a:r>
          </a:p>
          <a:p>
            <a:r>
              <a:rPr lang="en-US" dirty="0" smtClean="0"/>
              <a:t>You assign data to each of the elements of the array using an index into the array.</a:t>
            </a:r>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Array Variables</a:t>
            </a:r>
            <a:endParaRPr lang="en-GB" b="1" dirty="0" smtClean="0"/>
          </a:p>
        </p:txBody>
      </p:sp>
      <p:sp>
        <p:nvSpPr>
          <p:cNvPr id="3" name="Content Placeholder 2"/>
          <p:cNvSpPr>
            <a:spLocks noGrp="1"/>
          </p:cNvSpPr>
          <p:nvPr>
            <p:ph sz="quarter" idx="1"/>
          </p:nvPr>
        </p:nvSpPr>
        <p:spPr/>
        <p:txBody>
          <a:bodyPr>
            <a:normAutofit/>
          </a:bodyPr>
          <a:lstStyle/>
          <a:p>
            <a:r>
              <a:rPr lang="en-GB" dirty="0" smtClean="0"/>
              <a:t>A(0) = 256</a:t>
            </a:r>
          </a:p>
          <a:p>
            <a:r>
              <a:rPr lang="en-GB" dirty="0" smtClean="0"/>
              <a:t>A(1) = 324</a:t>
            </a:r>
          </a:p>
          <a:p>
            <a:r>
              <a:rPr lang="en-GB" dirty="0" smtClean="0"/>
              <a:t>A(2) = 100</a:t>
            </a:r>
          </a:p>
          <a:p>
            <a:r>
              <a:rPr lang="en-GB" dirty="0" smtClean="0"/>
              <a:t> . . .</a:t>
            </a:r>
          </a:p>
          <a:p>
            <a:r>
              <a:rPr lang="en-GB" dirty="0" smtClean="0"/>
              <a:t>A(10) = 55 </a:t>
            </a:r>
          </a:p>
          <a:p>
            <a:r>
              <a:rPr lang="en-US" dirty="0" smtClean="0"/>
              <a:t>Similarly, the data can be retrieved from any element using an index into the particular array element you want. For example: </a:t>
            </a:r>
          </a:p>
          <a:p>
            <a:pPr>
              <a:buNone/>
            </a:pPr>
            <a:r>
              <a:rPr lang="en-GB" dirty="0" err="1" smtClean="0"/>
              <a:t>SomeVariable</a:t>
            </a:r>
            <a:r>
              <a:rPr lang="en-GB" dirty="0" smtClean="0"/>
              <a:t> = A(8) </a:t>
            </a:r>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Array Variables</a:t>
            </a:r>
            <a:endParaRPr lang="en-GB" b="1" dirty="0" smtClean="0"/>
          </a:p>
        </p:txBody>
      </p:sp>
      <p:sp>
        <p:nvSpPr>
          <p:cNvPr id="3" name="Content Placeholder 2"/>
          <p:cNvSpPr>
            <a:spLocks noGrp="1"/>
          </p:cNvSpPr>
          <p:nvPr>
            <p:ph sz="quarter" idx="1"/>
          </p:nvPr>
        </p:nvSpPr>
        <p:spPr/>
        <p:txBody>
          <a:bodyPr>
            <a:normAutofit/>
          </a:bodyPr>
          <a:lstStyle/>
          <a:p>
            <a:r>
              <a:rPr lang="en-US" dirty="0" smtClean="0"/>
              <a:t>VB program to add two vectors of same dimension</a:t>
            </a:r>
          </a:p>
          <a:p>
            <a:r>
              <a:rPr lang="en-US" dirty="0" smtClean="0"/>
              <a:t>3x1 +3x1</a:t>
            </a:r>
          </a:p>
          <a:p>
            <a:r>
              <a:rPr lang="en-US" dirty="0" smtClean="0"/>
              <a:t>Create 3 arrays</a:t>
            </a:r>
          </a:p>
          <a:p>
            <a:r>
              <a:rPr lang="en-US" dirty="0" smtClean="0"/>
              <a:t>Dim arr1(2)</a:t>
            </a:r>
          </a:p>
          <a:p>
            <a:r>
              <a:rPr lang="en-US" dirty="0" smtClean="0"/>
              <a:t>Dim arr2(2)</a:t>
            </a:r>
          </a:p>
          <a:p>
            <a:r>
              <a:rPr lang="en-US" dirty="0" smtClean="0"/>
              <a:t>Dim arr3(2)</a:t>
            </a:r>
          </a:p>
          <a:p>
            <a:r>
              <a:rPr lang="en-US" dirty="0" smtClean="0"/>
              <a:t>‘assign values to the array</a:t>
            </a:r>
          </a:p>
          <a:p>
            <a:r>
              <a:rPr lang="en-US" dirty="0" smtClean="0"/>
              <a:t>Arr1(0)=txtarr11.text</a:t>
            </a:r>
          </a:p>
          <a:p>
            <a:r>
              <a:rPr lang="en-US" dirty="0" smtClean="0"/>
              <a:t>Arr1(1)=txtarr12.text</a:t>
            </a:r>
          </a:p>
          <a:p>
            <a:endParaRPr lang="en-US" dirty="0" smtClean="0"/>
          </a:p>
          <a:p>
            <a:endParaRPr lang="en-US" dirty="0" smtClean="0"/>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Array Variables- Example</a:t>
            </a:r>
            <a:endParaRPr lang="en-GB" b="1" dirty="0" smtClean="0"/>
          </a:p>
        </p:txBody>
      </p:sp>
      <p:sp>
        <p:nvSpPr>
          <p:cNvPr id="3" name="Content Placeholder 2"/>
          <p:cNvSpPr>
            <a:spLocks noGrp="1"/>
          </p:cNvSpPr>
          <p:nvPr>
            <p:ph sz="quarter" idx="1"/>
          </p:nvPr>
        </p:nvSpPr>
        <p:spPr/>
        <p:txBody>
          <a:bodyPr>
            <a:normAutofit/>
          </a:bodyPr>
          <a:lstStyle/>
          <a:p>
            <a:r>
              <a:rPr lang="en-US" dirty="0" smtClean="0"/>
              <a:t>Arr1(2)=txtarr13.text</a:t>
            </a:r>
          </a:p>
          <a:p>
            <a:r>
              <a:rPr lang="en-US" dirty="0" smtClean="0"/>
              <a:t>Arr2(0)=txtarr21.text</a:t>
            </a:r>
          </a:p>
          <a:p>
            <a:r>
              <a:rPr lang="en-US" dirty="0" smtClean="0"/>
              <a:t>Arr2(1)=txtarr22.text</a:t>
            </a:r>
          </a:p>
          <a:p>
            <a:r>
              <a:rPr lang="en-US" dirty="0" smtClean="0"/>
              <a:t>Arr2(2)=txtarr23.text</a:t>
            </a:r>
          </a:p>
          <a:p>
            <a:r>
              <a:rPr lang="en-US" dirty="0" smtClean="0"/>
              <a:t>‘Now lets add array elements</a:t>
            </a:r>
          </a:p>
          <a:p>
            <a:r>
              <a:rPr lang="en-US" dirty="0" smtClean="0"/>
              <a:t>Arr3(0)=arr1(0)+arr2(0)</a:t>
            </a:r>
          </a:p>
          <a:p>
            <a:r>
              <a:rPr lang="en-US" dirty="0" smtClean="0"/>
              <a:t>Arr3(1)=arr1(1)+arr2(1)</a:t>
            </a:r>
          </a:p>
          <a:p>
            <a:r>
              <a:rPr lang="en-US" dirty="0" smtClean="0"/>
              <a:t>Arr3(2)=arr1(2)+arr2(2)</a:t>
            </a:r>
          </a:p>
          <a:p>
            <a:endParaRPr lang="en-US" dirty="0" smtClean="0"/>
          </a:p>
          <a:p>
            <a:endParaRPr lang="en-US" dirty="0" smtClean="0"/>
          </a:p>
          <a:p>
            <a:endParaRPr lang="en-US" dirty="0" smtClean="0"/>
          </a:p>
          <a:p>
            <a:endParaRPr lang="en-US" dirty="0" smtClean="0"/>
          </a:p>
          <a:p>
            <a:endParaRPr lang="en-GB" dirty="0"/>
          </a:p>
        </p:txBody>
      </p:sp>
      <p:pic>
        <p:nvPicPr>
          <p:cNvPr id="2050" name="Picture 2" descr="http://t1.gstatic.com/images?q=tbn:ANd9GcT1cGIX-7xJOkcys5RVT4b5XnHAOFsX2K9pk5NomP-fvsEtheFt"/>
          <p:cNvPicPr>
            <a:picLocks noChangeAspect="1" noChangeArrowheads="1"/>
          </p:cNvPicPr>
          <p:nvPr/>
        </p:nvPicPr>
        <p:blipFill>
          <a:blip r:embed="rId3" cstate="print"/>
          <a:srcRect/>
          <a:stretch>
            <a:fillRect/>
          </a:stretch>
        </p:blipFill>
        <p:spPr bwMode="auto">
          <a:xfrm>
            <a:off x="5486400" y="4800600"/>
            <a:ext cx="3314700" cy="1381126"/>
          </a:xfrm>
          <a:prstGeom prst="rect">
            <a:avLst/>
          </a:prstGeom>
          <a:noFill/>
          <a:ln>
            <a:solidFill>
              <a:schemeClr val="accent1"/>
            </a:solidFill>
          </a:ln>
        </p:spPr>
      </p:pic>
      <p:cxnSp>
        <p:nvCxnSpPr>
          <p:cNvPr id="6" name="Straight Arrow Connector 5"/>
          <p:cNvCxnSpPr/>
          <p:nvPr/>
        </p:nvCxnSpPr>
        <p:spPr>
          <a:xfrm>
            <a:off x="4572000" y="4572000"/>
            <a:ext cx="8382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6019800" y="4495800"/>
            <a:ext cx="898195" cy="369332"/>
          </a:xfrm>
          <a:prstGeom prst="rect">
            <a:avLst/>
          </a:prstGeom>
          <a:noFill/>
        </p:spPr>
        <p:txBody>
          <a:bodyPr wrap="none" rtlCol="0">
            <a:spAutoFit/>
          </a:bodyPr>
          <a:lstStyle/>
          <a:p>
            <a:r>
              <a:rPr lang="en-US" dirty="0" smtClean="0"/>
              <a:t>similarly</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8155</TotalTime>
  <Words>2081</Words>
  <Application>Microsoft Office PowerPoint</Application>
  <PresentationFormat>On-screen Show (4:3)</PresentationFormat>
  <Paragraphs>406</Paragraphs>
  <Slides>37</Slides>
  <Notes>37</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Equity</vt:lpstr>
      <vt:lpstr>CIV 257- COMPUTER PROGRAMMING Lecture 3</vt:lpstr>
      <vt:lpstr>Scope of a Variables </vt:lpstr>
      <vt:lpstr>Lifetime of Variables </vt:lpstr>
      <vt:lpstr>Assigning Values to Variables </vt:lpstr>
      <vt:lpstr>Scalar Variables and Array Variables</vt:lpstr>
      <vt:lpstr>Array Variables</vt:lpstr>
      <vt:lpstr>Array Variables</vt:lpstr>
      <vt:lpstr>Array Variables</vt:lpstr>
      <vt:lpstr>Array Variables- Example</vt:lpstr>
      <vt:lpstr>Array Variables- Multidimensional</vt:lpstr>
      <vt:lpstr>Access Levels in Visual Basic </vt:lpstr>
      <vt:lpstr>Access Levels in Visual Basic </vt:lpstr>
      <vt:lpstr>Access Levels in Visual Basic </vt:lpstr>
      <vt:lpstr>Slide 14</vt:lpstr>
      <vt:lpstr>Slide 15</vt:lpstr>
      <vt:lpstr>Data types- VB</vt:lpstr>
      <vt:lpstr>Mathematical Operators </vt:lpstr>
      <vt:lpstr>Mathematical Operators </vt:lpstr>
      <vt:lpstr>Mathematical Operators </vt:lpstr>
      <vt:lpstr>Mathematical Operators </vt:lpstr>
      <vt:lpstr>Mathematical Operators </vt:lpstr>
      <vt:lpstr>Mathematical Operators </vt:lpstr>
      <vt:lpstr>Comparison Operators </vt:lpstr>
      <vt:lpstr>Comparison Operators </vt:lpstr>
      <vt:lpstr>Arithmetic Operators  VBExample</vt:lpstr>
      <vt:lpstr>Logical Operators </vt:lpstr>
      <vt:lpstr>Logical Operators </vt:lpstr>
      <vt:lpstr>Logical Operators </vt:lpstr>
      <vt:lpstr>Logical Operators </vt:lpstr>
      <vt:lpstr>Logical Operators </vt:lpstr>
      <vt:lpstr>Arithmetic, logical and comparison operator Examples: </vt:lpstr>
      <vt:lpstr>VB Control Structures</vt:lpstr>
      <vt:lpstr>VB Control Structures</vt:lpstr>
      <vt:lpstr>VB Control Structures</vt:lpstr>
      <vt:lpstr>VB Control Structures</vt:lpstr>
      <vt:lpstr>Slide 36</vt:lpstr>
      <vt:lpstr>The appalling silence of good people</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CIV 257- COMPUTER PROGRAMMING</dc:title>
  <dc:creator>Franzy</dc:creator>
  <cp:lastModifiedBy>Franzy</cp:lastModifiedBy>
  <cp:revision>76</cp:revision>
  <dcterms:created xsi:type="dcterms:W3CDTF">2012-09-17T22:18:41Z</dcterms:created>
  <dcterms:modified xsi:type="dcterms:W3CDTF">2013-10-01T19:09:54Z</dcterms:modified>
</cp:coreProperties>
</file>