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Default Extension="gif" ContentType="image/gif"/>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6"/>
  </p:notesMasterIdLst>
  <p:handoutMasterIdLst>
    <p:handoutMasterId r:id="rId37"/>
  </p:handoutMasterIdLst>
  <p:sldIdLst>
    <p:sldId id="256" r:id="rId2"/>
    <p:sldId id="258" r:id="rId3"/>
    <p:sldId id="257" r:id="rId4"/>
    <p:sldId id="259" r:id="rId5"/>
    <p:sldId id="260" r:id="rId6"/>
    <p:sldId id="261" r:id="rId7"/>
    <p:sldId id="262" r:id="rId8"/>
    <p:sldId id="263" r:id="rId9"/>
    <p:sldId id="264" r:id="rId10"/>
    <p:sldId id="265" r:id="rId11"/>
    <p:sldId id="266" r:id="rId12"/>
    <p:sldId id="277" r:id="rId13"/>
    <p:sldId id="278" r:id="rId14"/>
    <p:sldId id="267" r:id="rId15"/>
    <p:sldId id="268" r:id="rId16"/>
    <p:sldId id="269" r:id="rId17"/>
    <p:sldId id="270" r:id="rId18"/>
    <p:sldId id="271" r:id="rId19"/>
    <p:sldId id="273" r:id="rId20"/>
    <p:sldId id="274" r:id="rId21"/>
    <p:sldId id="276" r:id="rId22"/>
    <p:sldId id="279" r:id="rId23"/>
    <p:sldId id="282" r:id="rId24"/>
    <p:sldId id="281" r:id="rId25"/>
    <p:sldId id="284" r:id="rId26"/>
    <p:sldId id="285" r:id="rId27"/>
    <p:sldId id="293" r:id="rId28"/>
    <p:sldId id="286" r:id="rId29"/>
    <p:sldId id="288" r:id="rId30"/>
    <p:sldId id="289" r:id="rId31"/>
    <p:sldId id="287" r:id="rId32"/>
    <p:sldId id="290" r:id="rId33"/>
    <p:sldId id="292" r:id="rId34"/>
    <p:sldId id="291" r:id="rId35"/>
  </p:sldIdLst>
  <p:sldSz cx="9144000" cy="6858000" type="screen4x3"/>
  <p:notesSz cx="7086600" cy="93726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42" autoAdjust="0"/>
    <p:restoredTop sz="94660"/>
  </p:normalViewPr>
  <p:slideViewPr>
    <p:cSldViewPr>
      <p:cViewPr varScale="1">
        <p:scale>
          <a:sx n="73" d="100"/>
          <a:sy n="73" d="100"/>
        </p:scale>
        <p:origin x="-882"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0860" cy="468630"/>
          </a:xfrm>
          <a:prstGeom prst="rect">
            <a:avLst/>
          </a:prstGeom>
        </p:spPr>
        <p:txBody>
          <a:bodyPr vert="horz" lIns="94046" tIns="47023" rIns="94046" bIns="47023" rtlCol="0"/>
          <a:lstStyle>
            <a:lvl1pPr algn="l">
              <a:defRPr sz="1200"/>
            </a:lvl1pPr>
          </a:lstStyle>
          <a:p>
            <a:endParaRPr lang="en-GB"/>
          </a:p>
        </p:txBody>
      </p:sp>
      <p:sp>
        <p:nvSpPr>
          <p:cNvPr id="3" name="Date Placeholder 2"/>
          <p:cNvSpPr>
            <a:spLocks noGrp="1"/>
          </p:cNvSpPr>
          <p:nvPr>
            <p:ph type="dt" sz="quarter" idx="1"/>
          </p:nvPr>
        </p:nvSpPr>
        <p:spPr>
          <a:xfrm>
            <a:off x="4014100" y="0"/>
            <a:ext cx="3070860" cy="468630"/>
          </a:xfrm>
          <a:prstGeom prst="rect">
            <a:avLst/>
          </a:prstGeom>
        </p:spPr>
        <p:txBody>
          <a:bodyPr vert="horz" lIns="94046" tIns="47023" rIns="94046" bIns="47023" rtlCol="0"/>
          <a:lstStyle>
            <a:lvl1pPr algn="r">
              <a:defRPr sz="1200"/>
            </a:lvl1pPr>
          </a:lstStyle>
          <a:p>
            <a:fld id="{63643992-20CD-465A-9F51-A759E8220C80}" type="datetimeFigureOut">
              <a:rPr lang="en-GB" smtClean="0"/>
              <a:pPr/>
              <a:t>24/09/2013</a:t>
            </a:fld>
            <a:endParaRPr lang="en-GB"/>
          </a:p>
        </p:txBody>
      </p:sp>
      <p:sp>
        <p:nvSpPr>
          <p:cNvPr id="4" name="Footer Placeholder 3"/>
          <p:cNvSpPr>
            <a:spLocks noGrp="1"/>
          </p:cNvSpPr>
          <p:nvPr>
            <p:ph type="ftr" sz="quarter" idx="2"/>
          </p:nvPr>
        </p:nvSpPr>
        <p:spPr>
          <a:xfrm>
            <a:off x="0" y="8902343"/>
            <a:ext cx="3070860" cy="468630"/>
          </a:xfrm>
          <a:prstGeom prst="rect">
            <a:avLst/>
          </a:prstGeom>
        </p:spPr>
        <p:txBody>
          <a:bodyPr vert="horz" lIns="94046" tIns="47023" rIns="94046" bIns="47023" rtlCol="0" anchor="b"/>
          <a:lstStyle>
            <a:lvl1pPr algn="l">
              <a:defRPr sz="1200"/>
            </a:lvl1pPr>
          </a:lstStyle>
          <a:p>
            <a:endParaRPr lang="en-GB"/>
          </a:p>
        </p:txBody>
      </p:sp>
      <p:sp>
        <p:nvSpPr>
          <p:cNvPr id="5" name="Slide Number Placeholder 4"/>
          <p:cNvSpPr>
            <a:spLocks noGrp="1"/>
          </p:cNvSpPr>
          <p:nvPr>
            <p:ph type="sldNum" sz="quarter" idx="3"/>
          </p:nvPr>
        </p:nvSpPr>
        <p:spPr>
          <a:xfrm>
            <a:off x="4014100" y="8902343"/>
            <a:ext cx="3070860" cy="468630"/>
          </a:xfrm>
          <a:prstGeom prst="rect">
            <a:avLst/>
          </a:prstGeom>
        </p:spPr>
        <p:txBody>
          <a:bodyPr vert="horz" lIns="94046" tIns="47023" rIns="94046" bIns="47023" rtlCol="0" anchor="b"/>
          <a:lstStyle>
            <a:lvl1pPr algn="r">
              <a:defRPr sz="1200"/>
            </a:lvl1pPr>
          </a:lstStyle>
          <a:p>
            <a:fld id="{0E60296C-4A75-4AF2-9F83-C8D3655DD205}" type="slidenum">
              <a:rPr lang="en-GB" smtClean="0"/>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0860" cy="468630"/>
          </a:xfrm>
          <a:prstGeom prst="rect">
            <a:avLst/>
          </a:prstGeom>
        </p:spPr>
        <p:txBody>
          <a:bodyPr vert="horz" lIns="94046" tIns="47023" rIns="94046" bIns="47023" rtlCol="0"/>
          <a:lstStyle>
            <a:lvl1pPr algn="l">
              <a:defRPr sz="1200"/>
            </a:lvl1pPr>
          </a:lstStyle>
          <a:p>
            <a:endParaRPr lang="en-GB"/>
          </a:p>
        </p:txBody>
      </p:sp>
      <p:sp>
        <p:nvSpPr>
          <p:cNvPr id="3" name="Date Placeholder 2"/>
          <p:cNvSpPr>
            <a:spLocks noGrp="1"/>
          </p:cNvSpPr>
          <p:nvPr>
            <p:ph type="dt" idx="1"/>
          </p:nvPr>
        </p:nvSpPr>
        <p:spPr>
          <a:xfrm>
            <a:off x="4014100" y="0"/>
            <a:ext cx="3070860" cy="468630"/>
          </a:xfrm>
          <a:prstGeom prst="rect">
            <a:avLst/>
          </a:prstGeom>
        </p:spPr>
        <p:txBody>
          <a:bodyPr vert="horz" lIns="94046" tIns="47023" rIns="94046" bIns="47023" rtlCol="0"/>
          <a:lstStyle>
            <a:lvl1pPr algn="r">
              <a:defRPr sz="1200"/>
            </a:lvl1pPr>
          </a:lstStyle>
          <a:p>
            <a:fld id="{ADA705AC-DD70-4232-8AF6-DE9CB622BA0A}" type="datetimeFigureOut">
              <a:rPr lang="en-GB" smtClean="0"/>
              <a:pPr/>
              <a:t>24/09/2013</a:t>
            </a:fld>
            <a:endParaRPr lang="en-GB"/>
          </a:p>
        </p:txBody>
      </p:sp>
      <p:sp>
        <p:nvSpPr>
          <p:cNvPr id="4" name="Slide Image Placeholder 3"/>
          <p:cNvSpPr>
            <a:spLocks noGrp="1" noRot="1" noChangeAspect="1"/>
          </p:cNvSpPr>
          <p:nvPr>
            <p:ph type="sldImg" idx="2"/>
          </p:nvPr>
        </p:nvSpPr>
        <p:spPr>
          <a:xfrm>
            <a:off x="1200150" y="703263"/>
            <a:ext cx="4686300" cy="3514725"/>
          </a:xfrm>
          <a:prstGeom prst="rect">
            <a:avLst/>
          </a:prstGeom>
          <a:noFill/>
          <a:ln w="12700">
            <a:solidFill>
              <a:prstClr val="black"/>
            </a:solidFill>
          </a:ln>
        </p:spPr>
        <p:txBody>
          <a:bodyPr vert="horz" lIns="94046" tIns="47023" rIns="94046" bIns="47023" rtlCol="0" anchor="ctr"/>
          <a:lstStyle/>
          <a:p>
            <a:endParaRPr lang="en-GB"/>
          </a:p>
        </p:txBody>
      </p:sp>
      <p:sp>
        <p:nvSpPr>
          <p:cNvPr id="5" name="Notes Placeholder 4"/>
          <p:cNvSpPr>
            <a:spLocks noGrp="1"/>
          </p:cNvSpPr>
          <p:nvPr>
            <p:ph type="body" sz="quarter" idx="3"/>
          </p:nvPr>
        </p:nvSpPr>
        <p:spPr>
          <a:xfrm>
            <a:off x="708660" y="4451985"/>
            <a:ext cx="5669280" cy="4217670"/>
          </a:xfrm>
          <a:prstGeom prst="rect">
            <a:avLst/>
          </a:prstGeom>
        </p:spPr>
        <p:txBody>
          <a:bodyPr vert="horz" lIns="94046" tIns="47023" rIns="94046" bIns="47023"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902343"/>
            <a:ext cx="3070860" cy="468630"/>
          </a:xfrm>
          <a:prstGeom prst="rect">
            <a:avLst/>
          </a:prstGeom>
        </p:spPr>
        <p:txBody>
          <a:bodyPr vert="horz" lIns="94046" tIns="47023" rIns="94046" bIns="47023" rtlCol="0" anchor="b"/>
          <a:lstStyle>
            <a:lvl1pPr algn="l">
              <a:defRPr sz="1200"/>
            </a:lvl1pPr>
          </a:lstStyle>
          <a:p>
            <a:endParaRPr lang="en-GB"/>
          </a:p>
        </p:txBody>
      </p:sp>
      <p:sp>
        <p:nvSpPr>
          <p:cNvPr id="7" name="Slide Number Placeholder 6"/>
          <p:cNvSpPr>
            <a:spLocks noGrp="1"/>
          </p:cNvSpPr>
          <p:nvPr>
            <p:ph type="sldNum" sz="quarter" idx="5"/>
          </p:nvPr>
        </p:nvSpPr>
        <p:spPr>
          <a:xfrm>
            <a:off x="4014100" y="8902343"/>
            <a:ext cx="3070860" cy="468630"/>
          </a:xfrm>
          <a:prstGeom prst="rect">
            <a:avLst/>
          </a:prstGeom>
        </p:spPr>
        <p:txBody>
          <a:bodyPr vert="horz" lIns="94046" tIns="47023" rIns="94046" bIns="47023" rtlCol="0" anchor="b"/>
          <a:lstStyle>
            <a:lvl1pPr algn="r">
              <a:defRPr sz="1200"/>
            </a:lvl1pPr>
          </a:lstStyle>
          <a:p>
            <a:fld id="{4EC4824A-CCA4-49A9-A5E8-4EB1C075945F}" type="slidenum">
              <a:rPr lang="en-GB" smtClean="0"/>
              <a:pPr/>
              <a:t>‹#›</a:t>
            </a:fld>
            <a:endParaRPr lang="en-GB"/>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4EC4824A-CCA4-49A9-A5E8-4EB1C075945F}" type="slidenum">
              <a:rPr lang="en-GB" smtClean="0"/>
              <a:pPr/>
              <a:t>1</a:t>
            </a:fld>
            <a:endParaRPr lang="en-GB"/>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4EC4824A-CCA4-49A9-A5E8-4EB1C075945F}" type="slidenum">
              <a:rPr lang="en-GB" smtClean="0"/>
              <a:pPr/>
              <a:t>10</a:t>
            </a:fld>
            <a:endParaRPr lang="en-GB"/>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4EC4824A-CCA4-49A9-A5E8-4EB1C075945F}" type="slidenum">
              <a:rPr lang="en-GB" smtClean="0"/>
              <a:pPr/>
              <a:t>11</a:t>
            </a:fld>
            <a:endParaRPr lang="en-GB"/>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4EC4824A-CCA4-49A9-A5E8-4EB1C075945F}" type="slidenum">
              <a:rPr lang="en-GB" smtClean="0"/>
              <a:pPr/>
              <a:t>12</a:t>
            </a:fld>
            <a:endParaRPr lang="en-GB"/>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4EC4824A-CCA4-49A9-A5E8-4EB1C075945F}" type="slidenum">
              <a:rPr lang="en-GB" smtClean="0"/>
              <a:pPr/>
              <a:t>13</a:t>
            </a:fld>
            <a:endParaRPr lang="en-GB"/>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4EC4824A-CCA4-49A9-A5E8-4EB1C075945F}" type="slidenum">
              <a:rPr lang="en-GB" smtClean="0"/>
              <a:pPr/>
              <a:t>14</a:t>
            </a:fld>
            <a:endParaRPr lang="en-GB"/>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4EC4824A-CCA4-49A9-A5E8-4EB1C075945F}" type="slidenum">
              <a:rPr lang="en-GB" smtClean="0"/>
              <a:pPr/>
              <a:t>15</a:t>
            </a:fld>
            <a:endParaRPr lang="en-GB"/>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4EC4824A-CCA4-49A9-A5E8-4EB1C075945F}" type="slidenum">
              <a:rPr lang="en-GB" smtClean="0"/>
              <a:pPr/>
              <a:t>16</a:t>
            </a:fld>
            <a:endParaRPr lang="en-GB"/>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4EC4824A-CCA4-49A9-A5E8-4EB1C075945F}" type="slidenum">
              <a:rPr lang="en-GB" smtClean="0"/>
              <a:pPr/>
              <a:t>17</a:t>
            </a:fld>
            <a:endParaRPr lang="en-GB"/>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4EC4824A-CCA4-49A9-A5E8-4EB1C075945F}" type="slidenum">
              <a:rPr lang="en-GB" smtClean="0"/>
              <a:pPr/>
              <a:t>18</a:t>
            </a:fld>
            <a:endParaRPr lang="en-GB"/>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4EC4824A-CCA4-49A9-A5E8-4EB1C075945F}" type="slidenum">
              <a:rPr lang="en-GB" smtClean="0"/>
              <a:pPr/>
              <a:t>19</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4EC4824A-CCA4-49A9-A5E8-4EB1C075945F}" type="slidenum">
              <a:rPr lang="en-GB" smtClean="0"/>
              <a:pPr/>
              <a:t>2</a:t>
            </a:fld>
            <a:endParaRPr lang="en-GB"/>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4EC4824A-CCA4-49A9-A5E8-4EB1C075945F}" type="slidenum">
              <a:rPr lang="en-GB" smtClean="0"/>
              <a:pPr/>
              <a:t>20</a:t>
            </a:fld>
            <a:endParaRPr lang="en-GB"/>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4EC4824A-CCA4-49A9-A5E8-4EB1C075945F}" type="slidenum">
              <a:rPr lang="en-GB" smtClean="0"/>
              <a:pPr/>
              <a:t>21</a:t>
            </a:fld>
            <a:endParaRPr lang="en-GB"/>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4EC4824A-CCA4-49A9-A5E8-4EB1C075945F}" type="slidenum">
              <a:rPr lang="en-GB" smtClean="0"/>
              <a:pPr/>
              <a:t>22</a:t>
            </a:fld>
            <a:endParaRPr lang="en-GB"/>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4EC4824A-CCA4-49A9-A5E8-4EB1C075945F}" type="slidenum">
              <a:rPr lang="en-GB" smtClean="0"/>
              <a:pPr/>
              <a:t>23</a:t>
            </a:fld>
            <a:endParaRPr lang="en-GB"/>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4EC4824A-CCA4-49A9-A5E8-4EB1C075945F}" type="slidenum">
              <a:rPr lang="en-GB" smtClean="0"/>
              <a:pPr/>
              <a:t>24</a:t>
            </a:fld>
            <a:endParaRPr lang="en-GB"/>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4EC4824A-CCA4-49A9-A5E8-4EB1C075945F}" type="slidenum">
              <a:rPr lang="en-GB" smtClean="0"/>
              <a:pPr/>
              <a:t>25</a:t>
            </a:fld>
            <a:endParaRPr lang="en-GB"/>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4EC4824A-CCA4-49A9-A5E8-4EB1C075945F}" type="slidenum">
              <a:rPr lang="en-GB" smtClean="0"/>
              <a:pPr/>
              <a:t>26</a:t>
            </a:fld>
            <a:endParaRPr lang="en-GB"/>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4EC4824A-CCA4-49A9-A5E8-4EB1C075945F}" type="slidenum">
              <a:rPr lang="en-GB" smtClean="0"/>
              <a:pPr/>
              <a:t>27</a:t>
            </a:fld>
            <a:endParaRPr lang="en-GB"/>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4EC4824A-CCA4-49A9-A5E8-4EB1C075945F}" type="slidenum">
              <a:rPr lang="en-GB" smtClean="0"/>
              <a:pPr/>
              <a:t>28</a:t>
            </a:fld>
            <a:endParaRPr lang="en-GB"/>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4EC4824A-CCA4-49A9-A5E8-4EB1C075945F}" type="slidenum">
              <a:rPr lang="en-GB" smtClean="0"/>
              <a:pPr/>
              <a:t>29</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4EC4824A-CCA4-49A9-A5E8-4EB1C075945F}" type="slidenum">
              <a:rPr lang="en-GB" smtClean="0"/>
              <a:pPr/>
              <a:t>3</a:t>
            </a:fld>
            <a:endParaRPr lang="en-GB"/>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4EC4824A-CCA4-49A9-A5E8-4EB1C075945F}" type="slidenum">
              <a:rPr lang="en-GB" smtClean="0"/>
              <a:pPr/>
              <a:t>30</a:t>
            </a:fld>
            <a:endParaRPr lang="en-GB"/>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4EC4824A-CCA4-49A9-A5E8-4EB1C075945F}" type="slidenum">
              <a:rPr lang="en-GB" smtClean="0"/>
              <a:pPr/>
              <a:t>31</a:t>
            </a:fld>
            <a:endParaRPr lang="en-GB"/>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4EC4824A-CCA4-49A9-A5E8-4EB1C075945F}" type="slidenum">
              <a:rPr lang="en-GB" smtClean="0"/>
              <a:pPr/>
              <a:t>32</a:t>
            </a:fld>
            <a:endParaRPr lang="en-GB"/>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4EC4824A-CCA4-49A9-A5E8-4EB1C075945F}" type="slidenum">
              <a:rPr lang="en-GB" smtClean="0"/>
              <a:pPr/>
              <a:t>33</a:t>
            </a:fld>
            <a:endParaRPr lang="en-GB"/>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4EC4824A-CCA4-49A9-A5E8-4EB1C075945F}" type="slidenum">
              <a:rPr lang="en-GB" smtClean="0"/>
              <a:pPr/>
              <a:t>34</a:t>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4EC4824A-CCA4-49A9-A5E8-4EB1C075945F}" type="slidenum">
              <a:rPr lang="en-GB" smtClean="0"/>
              <a:pPr/>
              <a:t>4</a:t>
            </a:fld>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4EC4824A-CCA4-49A9-A5E8-4EB1C075945F}" type="slidenum">
              <a:rPr lang="en-GB" smtClean="0"/>
              <a:pPr/>
              <a:t>5</a:t>
            </a:fld>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4EC4824A-CCA4-49A9-A5E8-4EB1C075945F}" type="slidenum">
              <a:rPr lang="en-GB" smtClean="0"/>
              <a:pPr/>
              <a:t>6</a:t>
            </a:fld>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4EC4824A-CCA4-49A9-A5E8-4EB1C075945F}" type="slidenum">
              <a:rPr lang="en-GB" smtClean="0"/>
              <a:pPr/>
              <a:t>7</a:t>
            </a:fld>
            <a:endParaRPr lang="en-GB"/>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4EC4824A-CCA4-49A9-A5E8-4EB1C075945F}" type="slidenum">
              <a:rPr lang="en-GB" smtClean="0"/>
              <a:pPr/>
              <a:t>8</a:t>
            </a:fld>
            <a:endParaRPr lang="en-GB"/>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4EC4824A-CCA4-49A9-A5E8-4EB1C075945F}" type="slidenum">
              <a:rPr lang="en-GB" smtClean="0"/>
              <a:pPr/>
              <a:t>9</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2AD50141-B5B7-41FE-AA8D-D99B96E87557}" type="datetimeFigureOut">
              <a:rPr lang="en-GB" smtClean="0"/>
              <a:pPr/>
              <a:t>24/09/2013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5AE5E51-017A-4FB1-A68D-0DF759CC18FF}"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2AD50141-B5B7-41FE-AA8D-D99B96E87557}" type="datetimeFigureOut">
              <a:rPr lang="en-GB" smtClean="0"/>
              <a:pPr/>
              <a:t>24/09/2013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5AE5E51-017A-4FB1-A68D-0DF759CC18FF}"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2AD50141-B5B7-41FE-AA8D-D99B96E87557}" type="datetimeFigureOut">
              <a:rPr lang="en-GB" smtClean="0"/>
              <a:pPr/>
              <a:t>24/09/2013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5AE5E51-017A-4FB1-A68D-0DF759CC18FF}"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2AD50141-B5B7-41FE-AA8D-D99B96E87557}" type="datetimeFigureOut">
              <a:rPr lang="en-GB" smtClean="0"/>
              <a:pPr/>
              <a:t>24/09/2013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5AE5E51-017A-4FB1-A68D-0DF759CC18FF}"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AD50141-B5B7-41FE-AA8D-D99B96E87557}" type="datetimeFigureOut">
              <a:rPr lang="en-GB" smtClean="0"/>
              <a:pPr/>
              <a:t>24/09/2013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5AE5E51-017A-4FB1-A68D-0DF759CC18FF}"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2AD50141-B5B7-41FE-AA8D-D99B96E87557}" type="datetimeFigureOut">
              <a:rPr lang="en-GB" smtClean="0"/>
              <a:pPr/>
              <a:t>24/09/2013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5AE5E51-017A-4FB1-A68D-0DF759CC18FF}"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2AD50141-B5B7-41FE-AA8D-D99B96E87557}" type="datetimeFigureOut">
              <a:rPr lang="en-GB" smtClean="0"/>
              <a:pPr/>
              <a:t>24/09/2013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5AE5E51-017A-4FB1-A68D-0DF759CC18FF}"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2AD50141-B5B7-41FE-AA8D-D99B96E87557}" type="datetimeFigureOut">
              <a:rPr lang="en-GB" smtClean="0"/>
              <a:pPr/>
              <a:t>24/09/2013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5AE5E51-017A-4FB1-A68D-0DF759CC18FF}"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D50141-B5B7-41FE-AA8D-D99B96E87557}" type="datetimeFigureOut">
              <a:rPr lang="en-GB" smtClean="0"/>
              <a:pPr/>
              <a:t>24/09/2013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5AE5E51-017A-4FB1-A68D-0DF759CC18FF}"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AD50141-B5B7-41FE-AA8D-D99B96E87557}" type="datetimeFigureOut">
              <a:rPr lang="en-GB" smtClean="0"/>
              <a:pPr/>
              <a:t>24/09/2013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5AE5E51-017A-4FB1-A68D-0DF759CC18FF}"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AD50141-B5B7-41FE-AA8D-D99B96E87557}" type="datetimeFigureOut">
              <a:rPr lang="en-GB" smtClean="0"/>
              <a:pPr/>
              <a:t>24/09/2013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5AE5E51-017A-4FB1-A68D-0DF759CC18FF}"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D50141-B5B7-41FE-AA8D-D99B96E87557}" type="datetimeFigureOut">
              <a:rPr lang="en-GB" smtClean="0"/>
              <a:pPr/>
              <a:t>24/09/2013</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AE5E51-017A-4FB1-A68D-0DF759CC18FF}"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5.gif"/></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1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9.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2.xml"/><Relationship Id="rId1" Type="http://schemas.openxmlformats.org/officeDocument/2006/relationships/slideLayout" Target="../slideLayouts/slideLayout2.xml"/><Relationship Id="rId5" Type="http://schemas.openxmlformats.org/officeDocument/2006/relationships/image" Target="../media/image13.jpeg"/><Relationship Id="rId4" Type="http://schemas.openxmlformats.org/officeDocument/2006/relationships/image" Target="../media/image12.jpeg"/></Relationships>
</file>

<file path=ppt/slides/_rels/slide23.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CIV 257- COMPUTER PROGRAMMING</a:t>
            </a:r>
            <a:br>
              <a:rPr lang="en-US" dirty="0" smtClean="0"/>
            </a:br>
            <a:r>
              <a:rPr lang="en-US" dirty="0" smtClean="0"/>
              <a:t>Lecture 2</a:t>
            </a:r>
            <a:endParaRPr lang="en-GB" dirty="0"/>
          </a:p>
        </p:txBody>
      </p:sp>
      <p:sp>
        <p:nvSpPr>
          <p:cNvPr id="3" name="Subtitle 2"/>
          <p:cNvSpPr>
            <a:spLocks noGrp="1"/>
          </p:cNvSpPr>
          <p:nvPr>
            <p:ph type="subTitle" idx="1"/>
          </p:nvPr>
        </p:nvSpPr>
        <p:spPr/>
        <p:txBody>
          <a:bodyPr/>
          <a:lstStyle/>
          <a:p>
            <a:r>
              <a:rPr lang="en-US" dirty="0" smtClean="0"/>
              <a:t>CIVIL AND GEOMATIC ENGINEERING</a:t>
            </a:r>
          </a:p>
          <a:p>
            <a:r>
              <a:rPr lang="en-US" dirty="0" smtClean="0"/>
              <a:t>FT Okyere.</a:t>
            </a:r>
            <a:endParaRPr lang="en-GB"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i="1" dirty="0" smtClean="0"/>
              <a:t>Flow Charts- Example </a:t>
            </a:r>
          </a:p>
        </p:txBody>
      </p:sp>
      <p:sp>
        <p:nvSpPr>
          <p:cNvPr id="3" name="Content Placeholder 2"/>
          <p:cNvSpPr>
            <a:spLocks noGrp="1"/>
          </p:cNvSpPr>
          <p:nvPr>
            <p:ph idx="1"/>
          </p:nvPr>
        </p:nvSpPr>
        <p:spPr/>
        <p:txBody>
          <a:bodyPr>
            <a:normAutofit/>
          </a:bodyPr>
          <a:lstStyle/>
          <a:p>
            <a:endParaRPr lang="en-US" dirty="0" smtClean="0"/>
          </a:p>
        </p:txBody>
      </p:sp>
      <p:pic>
        <p:nvPicPr>
          <p:cNvPr id="3074" name="Picture 2"/>
          <p:cNvPicPr>
            <a:picLocks noChangeAspect="1" noChangeArrowheads="1"/>
          </p:cNvPicPr>
          <p:nvPr/>
        </p:nvPicPr>
        <p:blipFill>
          <a:blip r:embed="rId3" cstate="print"/>
          <a:srcRect/>
          <a:stretch>
            <a:fillRect/>
          </a:stretch>
        </p:blipFill>
        <p:spPr bwMode="auto">
          <a:xfrm>
            <a:off x="1143000" y="1371600"/>
            <a:ext cx="7162800" cy="4968101"/>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nodePh="1">
                                  <p:stCondLst>
                                    <p:cond delay="0"/>
                                  </p:stCondLst>
                                  <p:endCondLst>
                                    <p:cond evt="begin" delay="0">
                                      <p:tn val="5"/>
                                    </p:cond>
                                  </p:end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i="1" dirty="0" smtClean="0"/>
              <a:t>Flow Charts- Example </a:t>
            </a:r>
          </a:p>
        </p:txBody>
      </p:sp>
      <p:sp>
        <p:nvSpPr>
          <p:cNvPr id="3" name="Content Placeholder 2"/>
          <p:cNvSpPr>
            <a:spLocks noGrp="1"/>
          </p:cNvSpPr>
          <p:nvPr>
            <p:ph idx="1"/>
          </p:nvPr>
        </p:nvSpPr>
        <p:spPr>
          <a:xfrm>
            <a:off x="381000" y="1295400"/>
            <a:ext cx="8382000" cy="4876800"/>
          </a:xfrm>
        </p:spPr>
        <p:txBody>
          <a:bodyPr>
            <a:normAutofit fontScale="70000" lnSpcReduction="20000"/>
          </a:bodyPr>
          <a:lstStyle/>
          <a:p>
            <a:r>
              <a:rPr lang="en-US" dirty="0" smtClean="0"/>
              <a:t>Diagram </a:t>
            </a:r>
            <a:r>
              <a:rPr lang="en-US" dirty="0" smtClean="0"/>
              <a:t>A and B are the same except; Diagram A is cumbersome because complete</a:t>
            </a:r>
          </a:p>
          <a:p>
            <a:r>
              <a:rPr lang="en-US" dirty="0" smtClean="0"/>
              <a:t>Words have been used in describing the function of boxes whiles Diagram B uses shorthand way of representing the algorithm also known as </a:t>
            </a:r>
            <a:r>
              <a:rPr lang="en-US" dirty="0" err="1" smtClean="0"/>
              <a:t>pseudocode</a:t>
            </a:r>
            <a:r>
              <a:rPr lang="en-US" dirty="0" smtClean="0"/>
              <a:t>(A notation resembling a simplified programming language, used in program design). For example </a:t>
            </a:r>
            <a:r>
              <a:rPr lang="en-US" i="1" dirty="0" err="1" smtClean="0"/>
              <a:t>curr</a:t>
            </a:r>
            <a:r>
              <a:rPr lang="en-US" i="1" dirty="0" smtClean="0"/>
              <a:t> for current, bal for balance and Acc for </a:t>
            </a:r>
            <a:r>
              <a:rPr lang="en-GB" dirty="0" smtClean="0"/>
              <a:t>Account. </a:t>
            </a:r>
          </a:p>
          <a:p>
            <a:r>
              <a:rPr lang="en-US" dirty="0" smtClean="0"/>
              <a:t>Computation </a:t>
            </a:r>
            <a:r>
              <a:rPr lang="en-US" dirty="0" smtClean="0"/>
              <a:t>of the sum of two numbers, current deposit and account balance respectively to give the current balance. </a:t>
            </a:r>
          </a:p>
          <a:p>
            <a:r>
              <a:rPr lang="en-US" dirty="0" smtClean="0"/>
              <a:t>Decision </a:t>
            </a:r>
            <a:r>
              <a:rPr lang="en-US" dirty="0" smtClean="0"/>
              <a:t>on whether to calculate interest of 5% on the current balance or do </a:t>
            </a:r>
            <a:r>
              <a:rPr lang="en-GB" dirty="0" smtClean="0"/>
              <a:t>something else. ????</a:t>
            </a:r>
          </a:p>
          <a:p>
            <a:r>
              <a:rPr lang="en-US" dirty="0" smtClean="0"/>
              <a:t> Computation of 5% interest if the decision is ‘Yes’ current balance is greater than </a:t>
            </a:r>
            <a:r>
              <a:rPr lang="en-GB" dirty="0" smtClean="0"/>
              <a:t>$100</a:t>
            </a:r>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Important Note</a:t>
            </a:r>
            <a:endParaRPr lang="en-GB" dirty="0"/>
          </a:p>
        </p:txBody>
      </p:sp>
      <p:sp>
        <p:nvSpPr>
          <p:cNvPr id="3" name="Content Placeholder 2"/>
          <p:cNvSpPr>
            <a:spLocks noGrp="1"/>
          </p:cNvSpPr>
          <p:nvPr>
            <p:ph idx="1"/>
          </p:nvPr>
        </p:nvSpPr>
        <p:spPr/>
        <p:txBody>
          <a:bodyPr>
            <a:normAutofit/>
          </a:bodyPr>
          <a:lstStyle/>
          <a:p>
            <a:r>
              <a:rPr lang="en-US" sz="3200" dirty="0" smtClean="0"/>
              <a:t>No Handout No Score 30%</a:t>
            </a:r>
          </a:p>
          <a:p>
            <a:r>
              <a:rPr lang="en-US" sz="3200" dirty="0" smtClean="0"/>
              <a:t>?Because</a:t>
            </a:r>
          </a:p>
          <a:p>
            <a:r>
              <a:rPr lang="en-US" sz="3200" i="1" dirty="0" smtClean="0"/>
              <a:t>Thievery</a:t>
            </a:r>
            <a:r>
              <a:rPr lang="en-US" sz="3200" dirty="0" smtClean="0"/>
              <a:t> cannot be rewarded!</a:t>
            </a:r>
          </a:p>
          <a:p>
            <a:r>
              <a:rPr lang="en-US" sz="3200" dirty="0" smtClean="0"/>
              <a:t>Fresh Juice costs 10 </a:t>
            </a:r>
            <a:r>
              <a:rPr lang="en-US" sz="3200" dirty="0" err="1" smtClean="0"/>
              <a:t>cedis</a:t>
            </a:r>
            <a:r>
              <a:rPr lang="en-US" sz="3200" dirty="0" smtClean="0"/>
              <a:t>!</a:t>
            </a:r>
          </a:p>
          <a:p>
            <a:r>
              <a:rPr lang="en-US" sz="3200" dirty="0" smtClean="0"/>
              <a:t>75% Attendance or No Exams- check Student handbook!</a:t>
            </a:r>
          </a:p>
          <a:p>
            <a:r>
              <a:rPr lang="en-US" sz="3200" dirty="0" smtClean="0"/>
              <a:t>Dare and meet me again June 2013, lets start over again…</a:t>
            </a:r>
            <a:endParaRPr lang="en-GB" sz="32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COMPUTER PROGRAMMING PARADIGMS or CONCEPTS</a:t>
            </a:r>
          </a:p>
        </p:txBody>
      </p:sp>
      <p:sp>
        <p:nvSpPr>
          <p:cNvPr id="3" name="Content Placeholder 2"/>
          <p:cNvSpPr>
            <a:spLocks noGrp="1"/>
          </p:cNvSpPr>
          <p:nvPr>
            <p:ph idx="1"/>
          </p:nvPr>
        </p:nvSpPr>
        <p:spPr/>
        <p:txBody>
          <a:bodyPr>
            <a:normAutofit fontScale="85000" lnSpcReduction="20000"/>
          </a:bodyPr>
          <a:lstStyle/>
          <a:p>
            <a:r>
              <a:rPr lang="en-US" dirty="0" smtClean="0"/>
              <a:t>Objects and Classes</a:t>
            </a:r>
          </a:p>
          <a:p>
            <a:r>
              <a:rPr lang="en-US" dirty="0" smtClean="0"/>
              <a:t>Assemblies</a:t>
            </a:r>
          </a:p>
          <a:p>
            <a:r>
              <a:rPr lang="en-US" dirty="0" smtClean="0"/>
              <a:t>Forms as objects</a:t>
            </a:r>
          </a:p>
          <a:p>
            <a:r>
              <a:rPr lang="en-US" dirty="0" smtClean="0"/>
              <a:t>Setting and retrieving properties</a:t>
            </a:r>
          </a:p>
          <a:p>
            <a:r>
              <a:rPr lang="en-US" dirty="0" smtClean="0"/>
              <a:t>Variables</a:t>
            </a:r>
          </a:p>
          <a:p>
            <a:pPr lvl="1"/>
            <a:r>
              <a:rPr lang="en-US" dirty="0" smtClean="0"/>
              <a:t>Scalar</a:t>
            </a:r>
          </a:p>
          <a:p>
            <a:pPr lvl="1"/>
            <a:r>
              <a:rPr lang="en-US" dirty="0" smtClean="0"/>
              <a:t>Array</a:t>
            </a:r>
          </a:p>
          <a:p>
            <a:r>
              <a:rPr lang="en-US" dirty="0" err="1" smtClean="0"/>
              <a:t>Datatypes</a:t>
            </a:r>
            <a:endParaRPr lang="en-US" dirty="0" smtClean="0"/>
          </a:p>
          <a:p>
            <a:r>
              <a:rPr lang="en-US" dirty="0" smtClean="0"/>
              <a:t>Repetition, conditional statements</a:t>
            </a:r>
          </a:p>
          <a:p>
            <a:r>
              <a:rPr lang="en-US" dirty="0" smtClean="0"/>
              <a:t>Functions(Procedures or subroutine)</a:t>
            </a:r>
          </a:p>
          <a:p>
            <a:r>
              <a:rPr lang="en-US" dirty="0" err="1" smtClean="0"/>
              <a:t>Assigment</a:t>
            </a:r>
            <a:endParaRPr lang="en-US" dirty="0" smtClean="0"/>
          </a:p>
          <a:p>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par>
                                <p:cTn id="28" presetID="22" presetClass="entr" presetSubtype="4" fill="hold" grpId="0" nodeType="withEffect">
                                  <p:stCondLst>
                                    <p:cond delay="0"/>
                                  </p:stCondLst>
                                  <p:childTnLst>
                                    <p:set>
                                      <p:cBhvr>
                                        <p:cTn id="29" dur="1" fill="hold">
                                          <p:stCondLst>
                                            <p:cond delay="0"/>
                                          </p:stCondLst>
                                        </p:cTn>
                                        <p:tgtEl>
                                          <p:spTgt spid="3">
                                            <p:txEl>
                                              <p:pRg st="5" end="5"/>
                                            </p:txEl>
                                          </p:spTgt>
                                        </p:tgtEl>
                                        <p:attrNameLst>
                                          <p:attrName>style.visibility</p:attrName>
                                        </p:attrNameLst>
                                      </p:cBhvr>
                                      <p:to>
                                        <p:strVal val="visible"/>
                                      </p:to>
                                    </p:set>
                                    <p:animEffect transition="in" filter="wipe(down)">
                                      <p:cBhvr>
                                        <p:cTn id="30" dur="500"/>
                                        <p:tgtEl>
                                          <p:spTgt spid="3">
                                            <p:txEl>
                                              <p:pRg st="5" end="5"/>
                                            </p:txEl>
                                          </p:spTgt>
                                        </p:tgtEl>
                                      </p:cBhvr>
                                    </p:animEffect>
                                  </p:childTnLst>
                                </p:cTn>
                              </p:par>
                              <p:par>
                                <p:cTn id="31" presetID="22" presetClass="entr" presetSubtype="4" fill="hold" grpId="0" nodeType="with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Effect transition="in" filter="wipe(down)">
                                      <p:cBhvr>
                                        <p:cTn id="33" dur="500"/>
                                        <p:tgtEl>
                                          <p:spTgt spid="3">
                                            <p:txEl>
                                              <p:pRg st="6" end="6"/>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22" presetClass="entr" presetSubtype="4" fill="hold" grpId="0" nodeType="clickEffect">
                                  <p:stCondLst>
                                    <p:cond delay="0"/>
                                  </p:stCondLst>
                                  <p:childTnLst>
                                    <p:set>
                                      <p:cBhvr>
                                        <p:cTn id="37" dur="1" fill="hold">
                                          <p:stCondLst>
                                            <p:cond delay="0"/>
                                          </p:stCondLst>
                                        </p:cTn>
                                        <p:tgtEl>
                                          <p:spTgt spid="3">
                                            <p:txEl>
                                              <p:pRg st="7" end="7"/>
                                            </p:txEl>
                                          </p:spTgt>
                                        </p:tgtEl>
                                        <p:attrNameLst>
                                          <p:attrName>style.visibility</p:attrName>
                                        </p:attrNameLst>
                                      </p:cBhvr>
                                      <p:to>
                                        <p:strVal val="visible"/>
                                      </p:to>
                                    </p:set>
                                    <p:animEffect transition="in" filter="wipe(down)">
                                      <p:cBhvr>
                                        <p:cTn id="38" dur="500"/>
                                        <p:tgtEl>
                                          <p:spTgt spid="3">
                                            <p:txEl>
                                              <p:pRg st="7" end="7"/>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22" presetClass="entr" presetSubtype="4" fill="hold" grpId="0" nodeType="clickEffect">
                                  <p:stCondLst>
                                    <p:cond delay="0"/>
                                  </p:stCondLst>
                                  <p:childTnLst>
                                    <p:set>
                                      <p:cBhvr>
                                        <p:cTn id="42" dur="1" fill="hold">
                                          <p:stCondLst>
                                            <p:cond delay="0"/>
                                          </p:stCondLst>
                                        </p:cTn>
                                        <p:tgtEl>
                                          <p:spTgt spid="3">
                                            <p:txEl>
                                              <p:pRg st="8" end="8"/>
                                            </p:txEl>
                                          </p:spTgt>
                                        </p:tgtEl>
                                        <p:attrNameLst>
                                          <p:attrName>style.visibility</p:attrName>
                                        </p:attrNameLst>
                                      </p:cBhvr>
                                      <p:to>
                                        <p:strVal val="visible"/>
                                      </p:to>
                                    </p:set>
                                    <p:animEffect transition="in" filter="wipe(down)">
                                      <p:cBhvr>
                                        <p:cTn id="43" dur="500"/>
                                        <p:tgtEl>
                                          <p:spTgt spid="3">
                                            <p:txEl>
                                              <p:pRg st="8" end="8"/>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22" presetClass="entr" presetSubtype="4" fill="hold" grpId="0" nodeType="clickEffect">
                                  <p:stCondLst>
                                    <p:cond delay="0"/>
                                  </p:stCondLst>
                                  <p:childTnLst>
                                    <p:set>
                                      <p:cBhvr>
                                        <p:cTn id="47" dur="1" fill="hold">
                                          <p:stCondLst>
                                            <p:cond delay="0"/>
                                          </p:stCondLst>
                                        </p:cTn>
                                        <p:tgtEl>
                                          <p:spTgt spid="3">
                                            <p:txEl>
                                              <p:pRg st="9" end="9"/>
                                            </p:txEl>
                                          </p:spTgt>
                                        </p:tgtEl>
                                        <p:attrNameLst>
                                          <p:attrName>style.visibility</p:attrName>
                                        </p:attrNameLst>
                                      </p:cBhvr>
                                      <p:to>
                                        <p:strVal val="visible"/>
                                      </p:to>
                                    </p:set>
                                    <p:animEffect transition="in" filter="wipe(down)">
                                      <p:cBhvr>
                                        <p:cTn id="48" dur="500"/>
                                        <p:tgtEl>
                                          <p:spTgt spid="3">
                                            <p:txEl>
                                              <p:pRg st="9" end="9"/>
                                            </p:txEl>
                                          </p:spTgt>
                                        </p:tgtEl>
                                      </p:cBhvr>
                                    </p:animEffect>
                                  </p:childTnLst>
                                </p:cTn>
                              </p:par>
                            </p:childTnLst>
                          </p:cTn>
                        </p:par>
                      </p:childTnLst>
                    </p:cTn>
                  </p:par>
                  <p:par>
                    <p:cTn id="49" fill="hold">
                      <p:stCondLst>
                        <p:cond delay="indefinite"/>
                      </p:stCondLst>
                      <p:childTnLst>
                        <p:par>
                          <p:cTn id="50" fill="hold">
                            <p:stCondLst>
                              <p:cond delay="0"/>
                            </p:stCondLst>
                            <p:childTnLst>
                              <p:par>
                                <p:cTn id="51" presetID="22" presetClass="entr" presetSubtype="4" fill="hold" grpId="0" nodeType="clickEffect">
                                  <p:stCondLst>
                                    <p:cond delay="0"/>
                                  </p:stCondLst>
                                  <p:childTnLst>
                                    <p:set>
                                      <p:cBhvr>
                                        <p:cTn id="52" dur="1" fill="hold">
                                          <p:stCondLst>
                                            <p:cond delay="0"/>
                                          </p:stCondLst>
                                        </p:cTn>
                                        <p:tgtEl>
                                          <p:spTgt spid="3">
                                            <p:txEl>
                                              <p:pRg st="10" end="10"/>
                                            </p:txEl>
                                          </p:spTgt>
                                        </p:tgtEl>
                                        <p:attrNameLst>
                                          <p:attrName>style.visibility</p:attrName>
                                        </p:attrNameLst>
                                      </p:cBhvr>
                                      <p:to>
                                        <p:strVal val="visible"/>
                                      </p:to>
                                    </p:set>
                                    <p:animEffect transition="in" filter="wipe(down)">
                                      <p:cBhvr>
                                        <p:cTn id="53"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i="1" dirty="0" smtClean="0"/>
              <a:t>OOP AND Visual Basic Concepts </a:t>
            </a:r>
          </a:p>
        </p:txBody>
      </p:sp>
      <p:sp>
        <p:nvSpPr>
          <p:cNvPr id="3" name="Content Placeholder 2"/>
          <p:cNvSpPr>
            <a:spLocks noGrp="1"/>
          </p:cNvSpPr>
          <p:nvPr>
            <p:ph idx="1"/>
          </p:nvPr>
        </p:nvSpPr>
        <p:spPr/>
        <p:txBody>
          <a:bodyPr>
            <a:normAutofit fontScale="70000" lnSpcReduction="20000"/>
          </a:bodyPr>
          <a:lstStyle/>
          <a:p>
            <a:r>
              <a:rPr lang="en-US" dirty="0" smtClean="0"/>
              <a:t>There are two main computer programming paradigms; </a:t>
            </a:r>
          </a:p>
          <a:p>
            <a:r>
              <a:rPr lang="en-US" dirty="0" smtClean="0"/>
              <a:t>Procedural programming and the </a:t>
            </a:r>
            <a:r>
              <a:rPr lang="en-GB" dirty="0" smtClean="0"/>
              <a:t>Object-Oriented Programming (OOP).  </a:t>
            </a:r>
          </a:p>
          <a:p>
            <a:r>
              <a:rPr lang="en-GB" dirty="0" smtClean="0"/>
              <a:t>A procedural programming language provides a programmer a means to define precisely </a:t>
            </a:r>
            <a:r>
              <a:rPr lang="en-US" dirty="0" smtClean="0"/>
              <a:t>each step in the performance of a task. </a:t>
            </a:r>
          </a:p>
          <a:p>
            <a:r>
              <a:rPr lang="en-US" dirty="0" smtClean="0"/>
              <a:t>Object Oriented Programming (OOP) is all about writing programs that   manipulate objects. Object-oriented programming is a programming paradigm that uses "objects" – data structures consisting of </a:t>
            </a:r>
            <a:r>
              <a:rPr lang="en-US" dirty="0" err="1" smtClean="0"/>
              <a:t>datafields</a:t>
            </a:r>
            <a:r>
              <a:rPr lang="en-US" dirty="0" smtClean="0"/>
              <a:t> and methods together with their interactions – to design applications and computer programs. </a:t>
            </a:r>
          </a:p>
          <a:p>
            <a:r>
              <a:rPr lang="en-US" dirty="0" smtClean="0"/>
              <a:t>VB, Delphi, along with C++ and Java, are fully </a:t>
            </a:r>
            <a:r>
              <a:rPr lang="en-GB" dirty="0" smtClean="0"/>
              <a:t>object oriented languages.</a:t>
            </a:r>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COMPUTER PROGRAMMING PARADIGMS or CONCEPTS</a:t>
            </a:r>
          </a:p>
        </p:txBody>
      </p:sp>
      <p:sp>
        <p:nvSpPr>
          <p:cNvPr id="3" name="Content Placeholder 2"/>
          <p:cNvSpPr>
            <a:spLocks noGrp="1"/>
          </p:cNvSpPr>
          <p:nvPr>
            <p:ph idx="1"/>
          </p:nvPr>
        </p:nvSpPr>
        <p:spPr/>
        <p:txBody>
          <a:bodyPr>
            <a:normAutofit/>
          </a:bodyPr>
          <a:lstStyle/>
          <a:p>
            <a:r>
              <a:rPr lang="en-GB" dirty="0" smtClean="0"/>
              <a:t>What Is an Object? </a:t>
            </a:r>
          </a:p>
          <a:p>
            <a:r>
              <a:rPr lang="en-US" dirty="0" smtClean="0"/>
              <a:t>An object is a software bundle of related state and behavior. Software objects are often used to model the real-world objects that you find in everyday life.</a:t>
            </a:r>
          </a:p>
        </p:txBody>
      </p:sp>
      <p:pic>
        <p:nvPicPr>
          <p:cNvPr id="5124" name="Picture 4" descr="https://encrypted-tbn1.gstatic.com/images?q=tbn:ANd9GcQoBnhDAP-1T-19wOaGTm5qnaYLi9lWr1p58y7oIMnkL9HYxxuq"/>
          <p:cNvPicPr>
            <a:picLocks noChangeAspect="1" noChangeArrowheads="1"/>
          </p:cNvPicPr>
          <p:nvPr/>
        </p:nvPicPr>
        <p:blipFill>
          <a:blip r:embed="rId3" cstate="print"/>
          <a:srcRect/>
          <a:stretch>
            <a:fillRect/>
          </a:stretch>
        </p:blipFill>
        <p:spPr bwMode="auto">
          <a:xfrm>
            <a:off x="1600200" y="3962400"/>
            <a:ext cx="3125266" cy="1752600"/>
          </a:xfrm>
          <a:prstGeom prst="rect">
            <a:avLst/>
          </a:prstGeom>
          <a:noFill/>
        </p:spPr>
      </p:pic>
      <p:pic>
        <p:nvPicPr>
          <p:cNvPr id="5126" name="Picture 6" descr="http://www.geom.uiuc.edu/~daeron/docs/javaguide/java/objects/images/bicycle.trans.gif"/>
          <p:cNvPicPr>
            <a:picLocks noChangeAspect="1" noChangeArrowheads="1"/>
          </p:cNvPicPr>
          <p:nvPr/>
        </p:nvPicPr>
        <p:blipFill>
          <a:blip r:embed="rId4" cstate="print"/>
          <a:srcRect/>
          <a:stretch>
            <a:fillRect/>
          </a:stretch>
        </p:blipFill>
        <p:spPr bwMode="auto">
          <a:xfrm>
            <a:off x="6248400" y="3505200"/>
            <a:ext cx="2524125" cy="1819276"/>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COMPUTER PROGRAMMING PARADIGMS or CONCEPTS</a:t>
            </a:r>
          </a:p>
        </p:txBody>
      </p:sp>
      <p:sp>
        <p:nvSpPr>
          <p:cNvPr id="3" name="Content Placeholder 2"/>
          <p:cNvSpPr>
            <a:spLocks noGrp="1"/>
          </p:cNvSpPr>
          <p:nvPr>
            <p:ph idx="1"/>
          </p:nvPr>
        </p:nvSpPr>
        <p:spPr/>
        <p:txBody>
          <a:bodyPr>
            <a:normAutofit fontScale="92500" lnSpcReduction="10000"/>
          </a:bodyPr>
          <a:lstStyle/>
          <a:p>
            <a:r>
              <a:rPr lang="en-GB" b="1" dirty="0" smtClean="0"/>
              <a:t>Classes and Objects</a:t>
            </a:r>
          </a:p>
          <a:p>
            <a:r>
              <a:rPr lang="en-US" dirty="0" smtClean="0"/>
              <a:t>The terms class and object are sometimes used interchangeably, but in fact, classes describe the structure of objects, while objects are usable instances of classes. </a:t>
            </a:r>
          </a:p>
          <a:p>
            <a:r>
              <a:rPr lang="en-US" dirty="0" smtClean="0"/>
              <a:t>Each instance is an exact yet distinct copy of its class. Because an object is an instance of a class, the act of creating an object is called instantiation.</a:t>
            </a:r>
          </a:p>
          <a:p>
            <a:r>
              <a:rPr lang="en-GB" dirty="0" smtClean="0"/>
              <a:t>blueprints describe the items that form buildings</a:t>
            </a:r>
          </a:p>
          <a:p>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COMPUTER PROGRAMMING PARADIGMS or CONCEPTS</a:t>
            </a:r>
          </a:p>
        </p:txBody>
      </p:sp>
      <p:sp>
        <p:nvSpPr>
          <p:cNvPr id="3" name="Content Placeholder 2"/>
          <p:cNvSpPr>
            <a:spLocks noGrp="1"/>
          </p:cNvSpPr>
          <p:nvPr>
            <p:ph idx="1"/>
          </p:nvPr>
        </p:nvSpPr>
        <p:spPr/>
        <p:txBody>
          <a:bodyPr>
            <a:normAutofit/>
          </a:bodyPr>
          <a:lstStyle/>
          <a:p>
            <a:r>
              <a:rPr lang="en-US" dirty="0" smtClean="0"/>
              <a:t>The four principles of object oriented programming: </a:t>
            </a:r>
          </a:p>
          <a:p>
            <a:r>
              <a:rPr lang="en-GB" dirty="0" smtClean="0"/>
              <a:t> Abstraction </a:t>
            </a:r>
          </a:p>
          <a:p>
            <a:r>
              <a:rPr lang="en-GB" dirty="0" smtClean="0"/>
              <a:t> Encapsulation </a:t>
            </a:r>
          </a:p>
          <a:p>
            <a:r>
              <a:rPr lang="en-GB" dirty="0" smtClean="0"/>
              <a:t> Inheritance </a:t>
            </a:r>
          </a:p>
          <a:p>
            <a:r>
              <a:rPr lang="en-GB" dirty="0" smtClean="0"/>
              <a:t> Polymorphism </a:t>
            </a:r>
          </a:p>
          <a:p>
            <a:r>
              <a:rPr lang="en-US" dirty="0" smtClean="0"/>
              <a:t>Visual basic has evolved to become an object oriented language.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COMPUTER PROGRAMMING PARADIGMS or CONCEPTS</a:t>
            </a:r>
          </a:p>
        </p:txBody>
      </p:sp>
      <p:sp>
        <p:nvSpPr>
          <p:cNvPr id="3" name="Content Placeholder 2"/>
          <p:cNvSpPr>
            <a:spLocks noGrp="1"/>
          </p:cNvSpPr>
          <p:nvPr>
            <p:ph idx="1"/>
          </p:nvPr>
        </p:nvSpPr>
        <p:spPr>
          <a:xfrm>
            <a:off x="914400" y="1295400"/>
            <a:ext cx="7772400" cy="5181600"/>
          </a:xfrm>
        </p:spPr>
        <p:txBody>
          <a:bodyPr>
            <a:normAutofit fontScale="85000" lnSpcReduction="20000"/>
          </a:bodyPr>
          <a:lstStyle/>
          <a:p>
            <a:r>
              <a:rPr lang="en-US" dirty="0" smtClean="0"/>
              <a:t>Encapsulation means that a group of related properties, methods(procedure), and other members are treated as a single unit or object.</a:t>
            </a:r>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r>
              <a:rPr lang="en-US" dirty="0" smtClean="0"/>
              <a:t>Abstraction is achieved through encapsulation. Abstraction means to generalize or </a:t>
            </a:r>
            <a:r>
              <a:rPr lang="en-US" dirty="0" err="1" smtClean="0"/>
              <a:t>conceptualise</a:t>
            </a:r>
            <a:endParaRPr lang="en-US" dirty="0" smtClean="0"/>
          </a:p>
          <a:p>
            <a:endParaRPr lang="en-US" dirty="0" smtClean="0"/>
          </a:p>
          <a:p>
            <a:endParaRPr lang="en-US" dirty="0" smtClean="0"/>
          </a:p>
        </p:txBody>
      </p:sp>
      <p:pic>
        <p:nvPicPr>
          <p:cNvPr id="46082" name="Picture 2" descr="https://encrypted-tbn1.gstatic.com/images?q=tbn:ANd9GcQ4AdZWvtUo4cr19DSyrpVNdhB9QusG4qLw4eOg2wfg1sHcJboBJA"/>
          <p:cNvPicPr>
            <a:picLocks noChangeAspect="1" noChangeArrowheads="1"/>
          </p:cNvPicPr>
          <p:nvPr/>
        </p:nvPicPr>
        <p:blipFill>
          <a:blip r:embed="rId3" cstate="print"/>
          <a:srcRect/>
          <a:stretch>
            <a:fillRect/>
          </a:stretch>
        </p:blipFill>
        <p:spPr bwMode="auto">
          <a:xfrm>
            <a:off x="1371600" y="3124200"/>
            <a:ext cx="2124075" cy="2152650"/>
          </a:xfrm>
          <a:prstGeom prst="rect">
            <a:avLst/>
          </a:prstGeom>
          <a:noFill/>
        </p:spPr>
      </p:pic>
      <p:pic>
        <p:nvPicPr>
          <p:cNvPr id="46084" name="Picture 4" descr="https://encrypted-tbn1.gstatic.com/images?q=tbn:ANd9GcTDVko6uDPBXRTRX__ef5FeMlj_SPMGu2hRyweYUwG4rdeWnvGzZA"/>
          <p:cNvPicPr>
            <a:picLocks noChangeAspect="1" noChangeArrowheads="1"/>
          </p:cNvPicPr>
          <p:nvPr/>
        </p:nvPicPr>
        <p:blipFill>
          <a:blip r:embed="rId4" cstate="print"/>
          <a:srcRect/>
          <a:stretch>
            <a:fillRect/>
          </a:stretch>
        </p:blipFill>
        <p:spPr bwMode="auto">
          <a:xfrm>
            <a:off x="4953000" y="2895600"/>
            <a:ext cx="2247900" cy="203835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8" end="8"/>
                                            </p:txEl>
                                          </p:spTgt>
                                        </p:tgtEl>
                                        <p:attrNameLst>
                                          <p:attrName>style.visibility</p:attrName>
                                        </p:attrNameLst>
                                      </p:cBhvr>
                                      <p:to>
                                        <p:strVal val="visible"/>
                                      </p:to>
                                    </p:set>
                                    <p:animEffect transition="in" filter="wipe(down)">
                                      <p:cBhvr>
                                        <p:cTn id="12"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COMPUTER PROGRAMMING PARADIGMS or CONCEPTS</a:t>
            </a:r>
          </a:p>
        </p:txBody>
      </p:sp>
      <p:sp>
        <p:nvSpPr>
          <p:cNvPr id="3" name="Content Placeholder 2"/>
          <p:cNvSpPr>
            <a:spLocks noGrp="1"/>
          </p:cNvSpPr>
          <p:nvPr>
            <p:ph idx="1"/>
          </p:nvPr>
        </p:nvSpPr>
        <p:spPr/>
        <p:txBody>
          <a:bodyPr>
            <a:normAutofit/>
          </a:bodyPr>
          <a:lstStyle/>
          <a:p>
            <a:r>
              <a:rPr lang="en-US" dirty="0" smtClean="0"/>
              <a:t>Inheritance describes the ability to create new classes based on an existing class. </a:t>
            </a:r>
          </a:p>
          <a:p>
            <a:r>
              <a:rPr lang="en-US" dirty="0" smtClean="0"/>
              <a:t>The new class inherits all the properties and methods and events of the base class, and can be customized with additional properties and methods. </a:t>
            </a:r>
          </a:p>
          <a:p>
            <a:r>
              <a:rPr lang="en-US" dirty="0" smtClean="0"/>
              <a:t>class libraries can be purchased</a:t>
            </a:r>
          </a:p>
          <a:p>
            <a:endParaRPr lang="en-US" dirty="0" smtClean="0"/>
          </a:p>
          <a:p>
            <a:endParaRPr lang="en-US" dirty="0" smtClean="0"/>
          </a:p>
        </p:txBody>
      </p:sp>
      <p:pic>
        <p:nvPicPr>
          <p:cNvPr id="41986" name="Picture 2" descr="https://encrypted-tbn2.gstatic.com/images?q=tbn:ANd9GcRbR-6IjmULfZQRm6aoI5KK8p_5yilwukeaJdQHrNOJD_ZklSQLZQ"/>
          <p:cNvPicPr>
            <a:picLocks noChangeAspect="1" noChangeArrowheads="1"/>
          </p:cNvPicPr>
          <p:nvPr/>
        </p:nvPicPr>
        <p:blipFill>
          <a:blip r:embed="rId3" cstate="print"/>
          <a:srcRect/>
          <a:stretch>
            <a:fillRect/>
          </a:stretch>
        </p:blipFill>
        <p:spPr bwMode="auto">
          <a:xfrm>
            <a:off x="7463425" y="0"/>
            <a:ext cx="1680575" cy="1600200"/>
          </a:xfrm>
          <a:prstGeom prst="rect">
            <a:avLst/>
          </a:prstGeom>
          <a:noFill/>
        </p:spPr>
      </p:pic>
      <p:pic>
        <p:nvPicPr>
          <p:cNvPr id="41988" name="Picture 4" descr="https://encrypted-tbn2.gstatic.com/images?q=tbn:ANd9GcTXNIBCqxxPRVszvgAtA6T6ronKyz19MlovfqiDCTtrkEYLZB_59Q"/>
          <p:cNvPicPr>
            <a:picLocks noChangeAspect="1" noChangeArrowheads="1"/>
          </p:cNvPicPr>
          <p:nvPr/>
        </p:nvPicPr>
        <p:blipFill>
          <a:blip r:embed="rId4" cstate="print"/>
          <a:srcRect/>
          <a:stretch>
            <a:fillRect/>
          </a:stretch>
        </p:blipFill>
        <p:spPr bwMode="auto">
          <a:xfrm>
            <a:off x="4766934" y="5181600"/>
            <a:ext cx="4377066" cy="144780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Expressing and executing algorithms</a:t>
            </a:r>
            <a:br>
              <a:rPr lang="en-GB" b="1" dirty="0" smtClean="0"/>
            </a:br>
            <a:endParaRPr lang="en-GB" dirty="0"/>
          </a:p>
        </p:txBody>
      </p:sp>
      <p:sp>
        <p:nvSpPr>
          <p:cNvPr id="3" name="Content Placeholder 2"/>
          <p:cNvSpPr>
            <a:spLocks noGrp="1"/>
          </p:cNvSpPr>
          <p:nvPr>
            <p:ph idx="1"/>
          </p:nvPr>
        </p:nvSpPr>
        <p:spPr>
          <a:xfrm>
            <a:off x="914400" y="990600"/>
            <a:ext cx="7772400" cy="5029200"/>
          </a:xfrm>
        </p:spPr>
        <p:txBody>
          <a:bodyPr>
            <a:normAutofit fontScale="77500" lnSpcReduction="20000"/>
          </a:bodyPr>
          <a:lstStyle/>
          <a:p>
            <a:r>
              <a:rPr lang="en-GB" b="1" dirty="0" smtClean="0"/>
              <a:t>Expressing and executing algorithms </a:t>
            </a:r>
          </a:p>
          <a:p>
            <a:r>
              <a:rPr lang="en-US" dirty="0" smtClean="0"/>
              <a:t>To express algorithms we use a </a:t>
            </a:r>
            <a:r>
              <a:rPr lang="en-US" b="1" dirty="0" smtClean="0"/>
              <a:t>programming language which is a means to write down</a:t>
            </a:r>
          </a:p>
          <a:p>
            <a:r>
              <a:rPr lang="en-US" dirty="0" smtClean="0"/>
              <a:t>the instructions of an algorithm in a form that allows:</a:t>
            </a:r>
          </a:p>
          <a:p>
            <a:r>
              <a:rPr lang="en-US" dirty="0" smtClean="0"/>
              <a:t>– Humans to write and read them (a means of communication between people)</a:t>
            </a:r>
          </a:p>
          <a:p>
            <a:r>
              <a:rPr lang="en-US" dirty="0" smtClean="0"/>
              <a:t>– A machine to execute the instructions without further human intervention (we do not have to further explain the steps to the machine)</a:t>
            </a:r>
            <a:endParaRPr lang="en-GB" dirty="0" smtClean="0"/>
          </a:p>
          <a:p>
            <a:r>
              <a:rPr lang="en-US" dirty="0" smtClean="0"/>
              <a:t>A computer is seen in the context of computer programming learning as an algorithm execution machine. A computer system provides support to get information in and out in a form useful to humans.</a:t>
            </a:r>
          </a:p>
          <a:p>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Picture 2" descr="https://encrypted-tbn3.gstatic.com/images?q=tbn:ANd9GcSCMdK5-3r24Xup7CXpC0RrkDwOvafowpmiC8IuHr2Y84yNW18k"/>
          <p:cNvPicPr>
            <a:picLocks noChangeAspect="1" noChangeArrowheads="1"/>
          </p:cNvPicPr>
          <p:nvPr/>
        </p:nvPicPr>
        <p:blipFill>
          <a:blip r:embed="rId3" cstate="print"/>
          <a:srcRect/>
          <a:stretch>
            <a:fillRect/>
          </a:stretch>
        </p:blipFill>
        <p:spPr bwMode="auto">
          <a:xfrm>
            <a:off x="5029200" y="5254387"/>
            <a:ext cx="2286000" cy="1603613"/>
          </a:xfrm>
          <a:prstGeom prst="rect">
            <a:avLst/>
          </a:prstGeom>
          <a:noFill/>
        </p:spPr>
      </p:pic>
      <p:sp>
        <p:nvSpPr>
          <p:cNvPr id="2" name="Title 1"/>
          <p:cNvSpPr>
            <a:spLocks noGrp="1"/>
          </p:cNvSpPr>
          <p:nvPr>
            <p:ph type="title"/>
          </p:nvPr>
        </p:nvSpPr>
        <p:spPr/>
        <p:txBody>
          <a:bodyPr>
            <a:normAutofit fontScale="90000"/>
          </a:bodyPr>
          <a:lstStyle/>
          <a:p>
            <a:r>
              <a:rPr lang="en-GB" b="1" dirty="0" smtClean="0"/>
              <a:t>COMPUTER PROGRAMMING PARADIGMS or CONCEPTS</a:t>
            </a:r>
          </a:p>
        </p:txBody>
      </p:sp>
      <p:sp>
        <p:nvSpPr>
          <p:cNvPr id="3" name="Content Placeholder 2"/>
          <p:cNvSpPr>
            <a:spLocks noGrp="1"/>
          </p:cNvSpPr>
          <p:nvPr>
            <p:ph idx="1"/>
          </p:nvPr>
        </p:nvSpPr>
        <p:spPr>
          <a:xfrm>
            <a:off x="914400" y="1371600"/>
            <a:ext cx="7772400" cy="4572000"/>
          </a:xfrm>
        </p:spPr>
        <p:txBody>
          <a:bodyPr>
            <a:normAutofit fontScale="92500" lnSpcReduction="10000"/>
          </a:bodyPr>
          <a:lstStyle/>
          <a:p>
            <a:r>
              <a:rPr lang="en-US" dirty="0" smtClean="0"/>
              <a:t>For example, you can create a new class named "Truck" based on the "Car" class. </a:t>
            </a:r>
          </a:p>
          <a:p>
            <a:r>
              <a:rPr lang="en-US" dirty="0" smtClean="0"/>
              <a:t>The "Truck" class inherits the "</a:t>
            </a:r>
            <a:r>
              <a:rPr lang="en-US" dirty="0" err="1" smtClean="0"/>
              <a:t>Colour</a:t>
            </a:r>
            <a:r>
              <a:rPr lang="en-US" dirty="0" smtClean="0"/>
              <a:t>“ property from the "Car" class and can have additional properties such as</a:t>
            </a:r>
          </a:p>
          <a:p>
            <a:r>
              <a:rPr lang="en-GB" dirty="0" smtClean="0"/>
              <a:t>"Four </a:t>
            </a:r>
            <a:r>
              <a:rPr lang="en-GB" dirty="0" err="1" smtClean="0"/>
              <a:t>WheelDrive</a:t>
            </a:r>
            <a:r>
              <a:rPr lang="en-GB" dirty="0" smtClean="0"/>
              <a:t>.“</a:t>
            </a:r>
          </a:p>
          <a:p>
            <a:r>
              <a:rPr lang="en-US" b="1" dirty="0" smtClean="0"/>
              <a:t>Polymorphism</a:t>
            </a:r>
            <a:r>
              <a:rPr lang="en-US" dirty="0" smtClean="0"/>
              <a:t> is the concept that different objects have different implementations of the same characteristic. For example, consider two objects, one representing a Porsche 911.</a:t>
            </a:r>
          </a:p>
          <a:p>
            <a:endParaRPr lang="en-US" dirty="0" smtClean="0"/>
          </a:p>
        </p:txBody>
      </p:sp>
      <p:pic>
        <p:nvPicPr>
          <p:cNvPr id="7" name="Picture 2" descr="https://encrypted-tbn3.gstatic.com/images?q=tbn:ANd9GcSCMdK5-3r24Xup7CXpC0RrkDwOvafowpmiC8IuHr2Y84yNW18k"/>
          <p:cNvPicPr>
            <a:picLocks noChangeAspect="1" noChangeArrowheads="1"/>
          </p:cNvPicPr>
          <p:nvPr/>
        </p:nvPicPr>
        <p:blipFill>
          <a:blip r:embed="rId3" cstate="print"/>
          <a:srcRect/>
          <a:stretch>
            <a:fillRect/>
          </a:stretch>
        </p:blipFill>
        <p:spPr bwMode="auto">
          <a:xfrm>
            <a:off x="7772400" y="5486400"/>
            <a:ext cx="1303506" cy="914400"/>
          </a:xfrm>
          <a:prstGeom prst="rect">
            <a:avLst/>
          </a:prstGeom>
          <a:noFill/>
        </p:spPr>
      </p:pic>
      <p:sp>
        <p:nvSpPr>
          <p:cNvPr id="8" name="TextBox 7"/>
          <p:cNvSpPr txBox="1"/>
          <p:nvPr/>
        </p:nvSpPr>
        <p:spPr>
          <a:xfrm>
            <a:off x="4495800" y="6324600"/>
            <a:ext cx="822148" cy="369332"/>
          </a:xfrm>
          <a:prstGeom prst="rect">
            <a:avLst/>
          </a:prstGeom>
          <a:noFill/>
        </p:spPr>
        <p:txBody>
          <a:bodyPr wrap="none" rtlCol="0">
            <a:spAutoFit/>
          </a:bodyPr>
          <a:lstStyle/>
          <a:p>
            <a:r>
              <a:rPr lang="en-US" dirty="0" smtClean="0">
                <a:solidFill>
                  <a:srgbClr val="FF0000"/>
                </a:solidFill>
              </a:rPr>
              <a:t>4matic</a:t>
            </a:r>
            <a:endParaRPr lang="en-GB" dirty="0">
              <a:solidFill>
                <a:srgbClr val="FF0000"/>
              </a:solidFill>
            </a:endParaRPr>
          </a:p>
        </p:txBody>
      </p:sp>
      <p:sp>
        <p:nvSpPr>
          <p:cNvPr id="6" name="TextBox 5"/>
          <p:cNvSpPr txBox="1"/>
          <p:nvPr/>
        </p:nvSpPr>
        <p:spPr>
          <a:xfrm>
            <a:off x="7620000" y="6248400"/>
            <a:ext cx="822148" cy="369332"/>
          </a:xfrm>
          <a:prstGeom prst="rect">
            <a:avLst/>
          </a:prstGeom>
          <a:noFill/>
        </p:spPr>
        <p:txBody>
          <a:bodyPr wrap="none" rtlCol="0">
            <a:spAutoFit/>
          </a:bodyPr>
          <a:lstStyle/>
          <a:p>
            <a:r>
              <a:rPr lang="en-US" dirty="0" smtClean="0">
                <a:solidFill>
                  <a:srgbClr val="FF0000"/>
                </a:solidFill>
              </a:rPr>
              <a:t>2matic</a:t>
            </a:r>
            <a:endParaRPr lang="en-GB"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Assemblies</a:t>
            </a:r>
            <a:endParaRPr lang="en-GB" b="1" dirty="0" smtClean="0"/>
          </a:p>
        </p:txBody>
      </p:sp>
      <p:sp>
        <p:nvSpPr>
          <p:cNvPr id="3" name="Content Placeholder 2"/>
          <p:cNvSpPr>
            <a:spLocks noGrp="1"/>
          </p:cNvSpPr>
          <p:nvPr>
            <p:ph idx="1"/>
          </p:nvPr>
        </p:nvSpPr>
        <p:spPr/>
        <p:txBody>
          <a:bodyPr>
            <a:normAutofit/>
          </a:bodyPr>
          <a:lstStyle/>
          <a:p>
            <a:r>
              <a:rPr lang="en-US" dirty="0" smtClean="0"/>
              <a:t>Assemblies are the most common source of objects for Visual Basic applications. The .NET Framework (as in Visual Basic.NET in MS VS 2005, 2008, 2010) includes assemblies that</a:t>
            </a:r>
          </a:p>
          <a:p>
            <a:r>
              <a:rPr lang="en-US" dirty="0" smtClean="0"/>
              <a:t>contain commonly used objects. </a:t>
            </a:r>
          </a:p>
          <a:p>
            <a:r>
              <a:rPr lang="en-US" dirty="0" smtClean="0"/>
              <a:t>Intrinsic objects</a:t>
            </a:r>
          </a:p>
          <a:p>
            <a:r>
              <a:rPr lang="en-US" dirty="0" smtClean="0"/>
              <a:t>Extrinsic objects (use imports statement)</a:t>
            </a:r>
          </a:p>
          <a:p>
            <a:endParaRPr lang="en-US" dirty="0" smtClean="0"/>
          </a:p>
          <a:p>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868362"/>
          </a:xfrm>
        </p:spPr>
        <p:txBody>
          <a:bodyPr>
            <a:normAutofit/>
          </a:bodyPr>
          <a:lstStyle/>
          <a:p>
            <a:r>
              <a:rPr lang="en-GB" b="1" dirty="0" smtClean="0"/>
              <a:t>Properties </a:t>
            </a:r>
          </a:p>
        </p:txBody>
      </p:sp>
      <p:sp>
        <p:nvSpPr>
          <p:cNvPr id="3" name="Content Placeholder 2"/>
          <p:cNvSpPr>
            <a:spLocks noGrp="1"/>
          </p:cNvSpPr>
          <p:nvPr>
            <p:ph idx="1"/>
          </p:nvPr>
        </p:nvSpPr>
        <p:spPr>
          <a:xfrm>
            <a:off x="914400" y="1143000"/>
            <a:ext cx="7772400" cy="4876800"/>
          </a:xfrm>
        </p:spPr>
        <p:txBody>
          <a:bodyPr>
            <a:normAutofit fontScale="85000" lnSpcReduction="20000"/>
          </a:bodyPr>
          <a:lstStyle/>
          <a:p>
            <a:r>
              <a:rPr lang="en-US" dirty="0" smtClean="0"/>
              <a:t>In Object Oriented programming we treat statements representing instructions as objects</a:t>
            </a:r>
          </a:p>
          <a:p>
            <a:r>
              <a:rPr lang="en-US" dirty="0" smtClean="0"/>
              <a:t>as explained above. Scientifically, objects or materials have properties. For example, a balloon</a:t>
            </a:r>
          </a:p>
          <a:p>
            <a:endParaRPr lang="en-US" dirty="0" smtClean="0"/>
          </a:p>
          <a:p>
            <a:endParaRPr lang="en-US" dirty="0" smtClean="0"/>
          </a:p>
          <a:p>
            <a:endParaRPr lang="en-US" dirty="0" smtClean="0"/>
          </a:p>
          <a:p>
            <a:r>
              <a:rPr lang="en-US" dirty="0" smtClean="0"/>
              <a:t>Notice the order of the code- the object (Balloon</a:t>
            </a:r>
            <a:r>
              <a:rPr lang="en-US" dirty="0" smtClean="0"/>
              <a:t>),period, </a:t>
            </a:r>
            <a:r>
              <a:rPr lang="en-US" dirty="0" smtClean="0"/>
              <a:t>followed by the property (</a:t>
            </a:r>
            <a:r>
              <a:rPr lang="en-US" dirty="0" err="1" smtClean="0"/>
              <a:t>Colour</a:t>
            </a:r>
            <a:r>
              <a:rPr lang="en-US" dirty="0" smtClean="0"/>
              <a:t>),</a:t>
            </a:r>
          </a:p>
          <a:p>
            <a:r>
              <a:rPr lang="en-US" dirty="0" smtClean="0"/>
              <a:t>followed by the assignment of the value (= Red). You could change the balloon's </a:t>
            </a:r>
            <a:r>
              <a:rPr lang="en-US" dirty="0" err="1" smtClean="0"/>
              <a:t>colour</a:t>
            </a:r>
            <a:r>
              <a:rPr lang="en-US" dirty="0" smtClean="0"/>
              <a:t> by</a:t>
            </a:r>
          </a:p>
          <a:p>
            <a:r>
              <a:rPr lang="en-GB" dirty="0" smtClean="0"/>
              <a:t>substituting a different value. </a:t>
            </a:r>
            <a:endParaRPr lang="en-US" dirty="0" smtClean="0"/>
          </a:p>
        </p:txBody>
      </p:sp>
      <p:pic>
        <p:nvPicPr>
          <p:cNvPr id="1026" name="Picture 2"/>
          <p:cNvPicPr>
            <a:picLocks noChangeAspect="1" noChangeArrowheads="1"/>
          </p:cNvPicPr>
          <p:nvPr/>
        </p:nvPicPr>
        <p:blipFill>
          <a:blip r:embed="rId3" cstate="print"/>
          <a:srcRect/>
          <a:stretch>
            <a:fillRect/>
          </a:stretch>
        </p:blipFill>
        <p:spPr bwMode="auto">
          <a:xfrm>
            <a:off x="4648200" y="2514600"/>
            <a:ext cx="2891790" cy="1371600"/>
          </a:xfrm>
          <a:prstGeom prst="rect">
            <a:avLst/>
          </a:prstGeom>
          <a:noFill/>
          <a:ln w="9525">
            <a:noFill/>
            <a:miter lim="800000"/>
            <a:headEnd/>
            <a:tailEnd/>
          </a:ln>
        </p:spPr>
      </p:pic>
      <p:pic>
        <p:nvPicPr>
          <p:cNvPr id="19458" name="Picture 2" descr="https://encrypted-tbn3.gstatic.com/images?q=tbn:ANd9GcQVUP5Hnp2hjpT6UaljWGo57iCWDYA2K9VgkyQosA5rb5cGPDfj0Q"/>
          <p:cNvPicPr>
            <a:picLocks noChangeAspect="1" noChangeArrowheads="1"/>
          </p:cNvPicPr>
          <p:nvPr/>
        </p:nvPicPr>
        <p:blipFill>
          <a:blip r:embed="rId4" cstate="print"/>
          <a:srcRect/>
          <a:stretch>
            <a:fillRect/>
          </a:stretch>
        </p:blipFill>
        <p:spPr bwMode="auto">
          <a:xfrm>
            <a:off x="7954056" y="0"/>
            <a:ext cx="919502" cy="1295400"/>
          </a:xfrm>
          <a:prstGeom prst="rect">
            <a:avLst/>
          </a:prstGeom>
          <a:noFill/>
        </p:spPr>
      </p:pic>
      <p:pic>
        <p:nvPicPr>
          <p:cNvPr id="19460" name="Picture 4" descr="https://encrypted-tbn1.gstatic.com/images?q=tbn:ANd9GcQ60bWB6XlFTaWlHi-11CzJmXC_vMjQvjJQq6s_MB-NBwSLkVRkYA"/>
          <p:cNvPicPr>
            <a:picLocks noChangeAspect="1" noChangeArrowheads="1"/>
          </p:cNvPicPr>
          <p:nvPr/>
        </p:nvPicPr>
        <p:blipFill>
          <a:blip r:embed="rId5" cstate="print"/>
          <a:srcRect/>
          <a:stretch>
            <a:fillRect/>
          </a:stretch>
        </p:blipFill>
        <p:spPr bwMode="auto">
          <a:xfrm>
            <a:off x="7762875" y="5800724"/>
            <a:ext cx="1381125" cy="1057276"/>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wipe(down)">
                                      <p:cBhvr>
                                        <p:cTn id="17" dur="500"/>
                                        <p:tgtEl>
                                          <p:spTgt spid="3">
                                            <p:txEl>
                                              <p:pRg st="5" end="5"/>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wipe(down)">
                                      <p:cBhvr>
                                        <p:cTn id="22" dur="500"/>
                                        <p:tgtEl>
                                          <p:spTgt spid="3">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Effect transition="in" filter="wipe(down)">
                                      <p:cBhvr>
                                        <p:cTn id="27"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868362"/>
          </a:xfrm>
        </p:spPr>
        <p:txBody>
          <a:bodyPr>
            <a:normAutofit/>
          </a:bodyPr>
          <a:lstStyle/>
          <a:p>
            <a:r>
              <a:rPr lang="en-US" b="1" dirty="0" smtClean="0"/>
              <a:t>Properties of objects</a:t>
            </a:r>
            <a:endParaRPr lang="en-GB" b="1" dirty="0" smtClean="0"/>
          </a:p>
        </p:txBody>
      </p:sp>
      <p:sp>
        <p:nvSpPr>
          <p:cNvPr id="3" name="Content Placeholder 2"/>
          <p:cNvSpPr>
            <a:spLocks noGrp="1"/>
          </p:cNvSpPr>
          <p:nvPr>
            <p:ph idx="1"/>
          </p:nvPr>
        </p:nvSpPr>
        <p:spPr>
          <a:xfrm>
            <a:off x="533400" y="1143000"/>
            <a:ext cx="7772400" cy="4876800"/>
          </a:xfrm>
        </p:spPr>
        <p:txBody>
          <a:bodyPr>
            <a:normAutofit fontScale="92500"/>
          </a:bodyPr>
          <a:lstStyle/>
          <a:p>
            <a:r>
              <a:rPr lang="en-US" dirty="0" smtClean="0"/>
              <a:t>Properties you can set and read are called </a:t>
            </a:r>
            <a:r>
              <a:rPr lang="en-US" b="1" dirty="0" smtClean="0"/>
              <a:t>read-write properties</a:t>
            </a:r>
            <a:r>
              <a:rPr lang="en-US" dirty="0" smtClean="0"/>
              <a:t>. Properties you can read but not modify are called read-only properties. Properties you can write but not read are </a:t>
            </a:r>
            <a:r>
              <a:rPr lang="en-GB" dirty="0" smtClean="0"/>
              <a:t>called write-only properties. </a:t>
            </a:r>
          </a:p>
          <a:p>
            <a:r>
              <a:rPr lang="en-US" dirty="0" smtClean="0"/>
              <a:t>You set the value of a property when you want to change the appearance or </a:t>
            </a:r>
            <a:r>
              <a:rPr lang="en-US" dirty="0" err="1" smtClean="0"/>
              <a:t>behaviour</a:t>
            </a:r>
            <a:r>
              <a:rPr lang="en-US" dirty="0" smtClean="0"/>
              <a:t> of an object. For example, you change the Text property of a text box control to modify the contents of the text box. </a:t>
            </a:r>
          </a:p>
        </p:txBody>
      </p:sp>
      <p:pic>
        <p:nvPicPr>
          <p:cNvPr id="5122" name="Picture 2" descr="https://encrypted-tbn2.gstatic.com/images?q=tbn:ANd9GcQoNp4NbI_xq6jlJ3ZsmfUg1r4ZmsFKJLemf0N-oKEVOwBZuKThDQ"/>
          <p:cNvPicPr>
            <a:picLocks noChangeAspect="1" noChangeArrowheads="1"/>
          </p:cNvPicPr>
          <p:nvPr/>
        </p:nvPicPr>
        <p:blipFill>
          <a:blip r:embed="rId3" cstate="print"/>
          <a:srcRect/>
          <a:stretch>
            <a:fillRect/>
          </a:stretch>
        </p:blipFill>
        <p:spPr bwMode="auto">
          <a:xfrm>
            <a:off x="5105400" y="4648200"/>
            <a:ext cx="2476500" cy="1847851"/>
          </a:xfrm>
          <a:prstGeom prst="rect">
            <a:avLst/>
          </a:prstGeom>
          <a:noFill/>
        </p:spPr>
      </p:pic>
      <p:sp>
        <p:nvSpPr>
          <p:cNvPr id="6" name="TextBox 5"/>
          <p:cNvSpPr txBox="1"/>
          <p:nvPr/>
        </p:nvSpPr>
        <p:spPr>
          <a:xfrm>
            <a:off x="4953000" y="5791200"/>
            <a:ext cx="1037656" cy="369332"/>
          </a:xfrm>
          <a:prstGeom prst="rect">
            <a:avLst/>
          </a:prstGeom>
          <a:noFill/>
        </p:spPr>
        <p:txBody>
          <a:bodyPr wrap="none" rtlCol="0">
            <a:spAutoFit/>
          </a:bodyPr>
          <a:lstStyle/>
          <a:p>
            <a:r>
              <a:rPr lang="en-US" dirty="0" smtClean="0"/>
              <a:t>Read-only</a:t>
            </a:r>
            <a:endParaRPr lang="en-GB" dirty="0"/>
          </a:p>
        </p:txBody>
      </p:sp>
      <p:sp>
        <p:nvSpPr>
          <p:cNvPr id="7" name="TextBox 6"/>
          <p:cNvSpPr txBox="1"/>
          <p:nvPr/>
        </p:nvSpPr>
        <p:spPr>
          <a:xfrm>
            <a:off x="6781800" y="5791200"/>
            <a:ext cx="1498936" cy="369332"/>
          </a:xfrm>
          <a:prstGeom prst="rect">
            <a:avLst/>
          </a:prstGeom>
          <a:noFill/>
        </p:spPr>
        <p:txBody>
          <a:bodyPr wrap="none" rtlCol="0">
            <a:spAutoFit/>
          </a:bodyPr>
          <a:lstStyle/>
          <a:p>
            <a:r>
              <a:rPr lang="en-US" dirty="0" smtClean="0"/>
              <a:t>Read-and-write</a:t>
            </a:r>
            <a:endParaRPr lang="en-GB" dirty="0"/>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868362"/>
          </a:xfrm>
        </p:spPr>
        <p:txBody>
          <a:bodyPr>
            <a:normAutofit fontScale="90000"/>
          </a:bodyPr>
          <a:lstStyle/>
          <a:p>
            <a:r>
              <a:rPr lang="en-US" b="1" dirty="0" smtClean="0"/>
              <a:t>How to: Set and Retrieve Properties</a:t>
            </a:r>
            <a:endParaRPr lang="en-GB" b="1" dirty="0" smtClean="0"/>
          </a:p>
        </p:txBody>
      </p:sp>
      <p:sp>
        <p:nvSpPr>
          <p:cNvPr id="3" name="Content Placeholder 2"/>
          <p:cNvSpPr>
            <a:spLocks noGrp="1"/>
          </p:cNvSpPr>
          <p:nvPr>
            <p:ph idx="1"/>
          </p:nvPr>
        </p:nvSpPr>
        <p:spPr>
          <a:xfrm>
            <a:off x="533400" y="1143000"/>
            <a:ext cx="7772400" cy="4876800"/>
          </a:xfrm>
        </p:spPr>
        <p:txBody>
          <a:bodyPr>
            <a:normAutofit fontScale="92500" lnSpcReduction="20000"/>
          </a:bodyPr>
          <a:lstStyle/>
          <a:p>
            <a:r>
              <a:rPr lang="en-US" dirty="0" smtClean="0"/>
              <a:t>When working with forms and controls in Visual Basic, you can set their properties programmatically at run time (i.e. within the program), or you can set them in design mode using the Properties window. </a:t>
            </a:r>
          </a:p>
          <a:p>
            <a:r>
              <a:rPr lang="en-US" dirty="0" smtClean="0"/>
              <a:t>The properties of most other objects, such as objects from assemblies or objects you create, can only be set programmatically.</a:t>
            </a:r>
          </a:p>
          <a:p>
            <a:r>
              <a:rPr lang="en-US" dirty="0" err="1" smtClean="0"/>
              <a:t>E.g</a:t>
            </a:r>
            <a:r>
              <a:rPr lang="en-US" dirty="0" smtClean="0"/>
              <a:t> design mode and </a:t>
            </a:r>
            <a:r>
              <a:rPr lang="en-US" dirty="0" err="1" smtClean="0"/>
              <a:t>program’ty</a:t>
            </a:r>
            <a:endParaRPr lang="en-US" dirty="0" smtClean="0"/>
          </a:p>
          <a:p>
            <a:r>
              <a:rPr lang="en-GB" dirty="0" smtClean="0"/>
              <a:t>Button1.Anchor = </a:t>
            </a:r>
            <a:r>
              <a:rPr lang="en-GB" dirty="0" err="1" smtClean="0"/>
              <a:t>AnchorStyles.Top</a:t>
            </a:r>
            <a:endParaRPr lang="en-GB" dirty="0" smtClean="0"/>
          </a:p>
          <a:p>
            <a:r>
              <a:rPr lang="en-GB" dirty="0" smtClean="0"/>
              <a:t>Button1.Anchor = </a:t>
            </a:r>
            <a:r>
              <a:rPr lang="en-GB" dirty="0" err="1" smtClean="0"/>
              <a:t>AnchorStyles.Left</a:t>
            </a:r>
            <a:endParaRPr lang="en-GB" dirty="0" smtClean="0"/>
          </a:p>
          <a:p>
            <a:endParaRPr lang="en-GB" dirty="0" smtClean="0"/>
          </a:p>
          <a:p>
            <a:endParaRPr lang="en-US" dirty="0" smtClean="0"/>
          </a:p>
        </p:txBody>
      </p:sp>
      <p:pic>
        <p:nvPicPr>
          <p:cNvPr id="2050" name="Picture 2"/>
          <p:cNvPicPr>
            <a:picLocks noChangeAspect="1" noChangeArrowheads="1"/>
          </p:cNvPicPr>
          <p:nvPr/>
        </p:nvPicPr>
        <p:blipFill>
          <a:blip r:embed="rId3" cstate="print"/>
          <a:srcRect/>
          <a:stretch>
            <a:fillRect/>
          </a:stretch>
        </p:blipFill>
        <p:spPr bwMode="auto">
          <a:xfrm>
            <a:off x="5410200" y="3657600"/>
            <a:ext cx="3733800" cy="4425244"/>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868362"/>
          </a:xfrm>
        </p:spPr>
        <p:txBody>
          <a:bodyPr>
            <a:normAutofit fontScale="90000"/>
          </a:bodyPr>
          <a:lstStyle/>
          <a:p>
            <a:r>
              <a:rPr lang="en-US" b="1" dirty="0" smtClean="0"/>
              <a:t>How to: Set and Retrieve Properties</a:t>
            </a:r>
            <a:endParaRPr lang="en-GB" b="1" dirty="0" smtClean="0"/>
          </a:p>
        </p:txBody>
      </p:sp>
      <p:sp>
        <p:nvSpPr>
          <p:cNvPr id="3" name="Content Placeholder 2"/>
          <p:cNvSpPr>
            <a:spLocks noGrp="1"/>
          </p:cNvSpPr>
          <p:nvPr>
            <p:ph idx="1"/>
          </p:nvPr>
        </p:nvSpPr>
        <p:spPr>
          <a:xfrm>
            <a:off x="533400" y="1143000"/>
            <a:ext cx="7772400" cy="5105400"/>
          </a:xfrm>
        </p:spPr>
        <p:txBody>
          <a:bodyPr>
            <a:normAutofit/>
          </a:bodyPr>
          <a:lstStyle/>
          <a:p>
            <a:r>
              <a:rPr lang="en-GB" dirty="0" smtClean="0"/>
              <a:t>To set property values </a:t>
            </a:r>
          </a:p>
          <a:p>
            <a:r>
              <a:rPr lang="en-GB" dirty="0" smtClean="0"/>
              <a:t>Use the following syntax: </a:t>
            </a:r>
          </a:p>
          <a:p>
            <a:r>
              <a:rPr lang="en-GB" dirty="0" err="1" smtClean="0"/>
              <a:t>Object.property</a:t>
            </a:r>
            <a:r>
              <a:rPr lang="en-GB" dirty="0" smtClean="0"/>
              <a:t> = expression</a:t>
            </a:r>
          </a:p>
          <a:p>
            <a:r>
              <a:rPr lang="en-US" dirty="0" smtClean="0"/>
              <a:t>The following statements provide examples of how to set properties in Visual Basic:</a:t>
            </a:r>
          </a:p>
          <a:p>
            <a:endParaRPr lang="en-US" dirty="0" smtClean="0"/>
          </a:p>
          <a:p>
            <a:endParaRPr lang="en-US" dirty="0" smtClean="0"/>
          </a:p>
          <a:p>
            <a:endParaRPr lang="en-US" dirty="0" smtClean="0"/>
          </a:p>
          <a:p>
            <a:endParaRPr lang="en-US" dirty="0" smtClean="0"/>
          </a:p>
        </p:txBody>
      </p:sp>
      <p:pic>
        <p:nvPicPr>
          <p:cNvPr id="66562" name="Picture 2"/>
          <p:cNvPicPr>
            <a:picLocks noChangeAspect="1" noChangeArrowheads="1"/>
          </p:cNvPicPr>
          <p:nvPr/>
        </p:nvPicPr>
        <p:blipFill>
          <a:blip r:embed="rId3" cstate="print"/>
          <a:srcRect/>
          <a:stretch>
            <a:fillRect/>
          </a:stretch>
        </p:blipFill>
        <p:spPr bwMode="auto">
          <a:xfrm>
            <a:off x="3581400" y="3429000"/>
            <a:ext cx="3627834" cy="16764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868362"/>
          </a:xfrm>
        </p:spPr>
        <p:txBody>
          <a:bodyPr>
            <a:normAutofit fontScale="90000"/>
          </a:bodyPr>
          <a:lstStyle/>
          <a:p>
            <a:r>
              <a:rPr lang="en-US" b="1" dirty="0" smtClean="0"/>
              <a:t>How to: Set and Retrieve Properties</a:t>
            </a:r>
            <a:endParaRPr lang="en-GB" b="1" dirty="0" smtClean="0"/>
          </a:p>
        </p:txBody>
      </p:sp>
      <p:sp>
        <p:nvSpPr>
          <p:cNvPr id="3" name="Content Placeholder 2"/>
          <p:cNvSpPr>
            <a:spLocks noGrp="1"/>
          </p:cNvSpPr>
          <p:nvPr>
            <p:ph idx="1"/>
          </p:nvPr>
        </p:nvSpPr>
        <p:spPr>
          <a:xfrm>
            <a:off x="533400" y="1143000"/>
            <a:ext cx="7772400" cy="5105400"/>
          </a:xfrm>
        </p:spPr>
        <p:txBody>
          <a:bodyPr>
            <a:normAutofit lnSpcReduction="10000"/>
          </a:bodyPr>
          <a:lstStyle/>
          <a:p>
            <a:r>
              <a:rPr lang="en-GB" dirty="0" smtClean="0"/>
              <a:t>To get property values </a:t>
            </a:r>
          </a:p>
          <a:p>
            <a:r>
              <a:rPr lang="en-GB" dirty="0" smtClean="0"/>
              <a:t>Use the following syntax: </a:t>
            </a:r>
          </a:p>
          <a:p>
            <a:r>
              <a:rPr lang="en-GB" dirty="0" smtClean="0"/>
              <a:t>Variable = </a:t>
            </a:r>
            <a:r>
              <a:rPr lang="en-GB" dirty="0" err="1" smtClean="0"/>
              <a:t>Object.property</a:t>
            </a:r>
            <a:endParaRPr lang="en-GB" dirty="0" smtClean="0"/>
          </a:p>
          <a:p>
            <a:r>
              <a:rPr lang="en-US" dirty="0" smtClean="0"/>
              <a:t>You can also get a property value as part of a more complex expression, without assigning </a:t>
            </a:r>
          </a:p>
          <a:p>
            <a:r>
              <a:rPr lang="en-US" dirty="0" smtClean="0"/>
              <a:t>the property to a variable. The following code changes the Top property of a radio button</a:t>
            </a:r>
          </a:p>
          <a:p>
            <a:r>
              <a:rPr lang="en-GB" dirty="0" smtClean="0"/>
              <a:t>control: </a:t>
            </a:r>
          </a:p>
          <a:p>
            <a:endParaRPr lang="en-US" dirty="0" smtClean="0"/>
          </a:p>
          <a:p>
            <a:endParaRPr lang="en-US" dirty="0" smtClean="0"/>
          </a:p>
        </p:txBody>
      </p:sp>
      <p:pic>
        <p:nvPicPr>
          <p:cNvPr id="67587" name="Picture 3"/>
          <p:cNvPicPr>
            <a:picLocks noChangeAspect="1" noChangeArrowheads="1"/>
          </p:cNvPicPr>
          <p:nvPr/>
        </p:nvPicPr>
        <p:blipFill>
          <a:blip r:embed="rId3" cstate="print">
            <a:lum contrast="11000"/>
          </a:blip>
          <a:srcRect/>
          <a:stretch>
            <a:fillRect/>
          </a:stretch>
        </p:blipFill>
        <p:spPr bwMode="auto">
          <a:xfrm>
            <a:off x="1371600" y="4876800"/>
            <a:ext cx="4094316" cy="1447800"/>
          </a:xfrm>
          <a:prstGeom prst="rect">
            <a:avLst/>
          </a:prstGeom>
          <a:noFill/>
          <a:ln w="9525">
            <a:noFill/>
            <a:miter lim="800000"/>
            <a:headEnd/>
            <a:tailEnd/>
          </a:ln>
        </p:spPr>
      </p:pic>
      <p:sp>
        <p:nvSpPr>
          <p:cNvPr id="7" name="TextBox 6"/>
          <p:cNvSpPr txBox="1"/>
          <p:nvPr/>
        </p:nvSpPr>
        <p:spPr>
          <a:xfrm>
            <a:off x="5562600" y="5105400"/>
            <a:ext cx="2590800" cy="967957"/>
          </a:xfrm>
          <a:prstGeom prst="rect">
            <a:avLst/>
          </a:prstGeom>
          <a:noFill/>
          <a:ln>
            <a:solidFill>
              <a:schemeClr val="accent1"/>
            </a:solidFill>
          </a:ln>
        </p:spPr>
        <p:txBody>
          <a:bodyPr wrap="square" rtlCol="0">
            <a:spAutoFit/>
          </a:bodyPr>
          <a:lstStyle/>
          <a:p>
            <a:pPr>
              <a:lnSpc>
                <a:spcPct val="150000"/>
              </a:lnSpc>
            </a:pPr>
            <a:r>
              <a:rPr lang="en-US" sz="2000" b="1" dirty="0" err="1" smtClean="0">
                <a:latin typeface="Calibri" pitchFamily="34" charset="0"/>
              </a:rPr>
              <a:t>i</a:t>
            </a:r>
            <a:r>
              <a:rPr lang="en-US" sz="2000" b="1" dirty="0" smtClean="0">
                <a:latin typeface="Calibri" pitchFamily="34" charset="0"/>
              </a:rPr>
              <a:t>=i+1</a:t>
            </a:r>
            <a:r>
              <a:rPr lang="en-US" sz="2000" dirty="0" smtClean="0">
                <a:latin typeface="Calibri" pitchFamily="34" charset="0"/>
              </a:rPr>
              <a:t> is same as </a:t>
            </a:r>
            <a:r>
              <a:rPr lang="en-US" sz="2000" b="1" dirty="0" err="1" smtClean="0">
                <a:latin typeface="Calibri" pitchFamily="34" charset="0"/>
              </a:rPr>
              <a:t>i</a:t>
            </a:r>
            <a:r>
              <a:rPr lang="en-US" sz="2000" b="1" dirty="0" smtClean="0">
                <a:latin typeface="Calibri" pitchFamily="34" charset="0"/>
              </a:rPr>
              <a:t>+=1</a:t>
            </a:r>
          </a:p>
          <a:p>
            <a:pPr>
              <a:lnSpc>
                <a:spcPct val="150000"/>
              </a:lnSpc>
            </a:pPr>
            <a:r>
              <a:rPr lang="en-US" sz="2000" b="1" dirty="0" smtClean="0">
                <a:latin typeface="Calibri" pitchFamily="34" charset="0"/>
              </a:rPr>
              <a:t>x=x+1 </a:t>
            </a:r>
            <a:r>
              <a:rPr lang="en-US" sz="2000" dirty="0" smtClean="0">
                <a:latin typeface="Calibri" pitchFamily="34" charset="0"/>
              </a:rPr>
              <a:t>is same as </a:t>
            </a:r>
            <a:r>
              <a:rPr lang="en-US" sz="2000" b="1" dirty="0" smtClean="0">
                <a:latin typeface="Calibri" pitchFamily="34" charset="0"/>
              </a:rPr>
              <a:t>x+=1</a:t>
            </a:r>
            <a:endParaRPr lang="en-GB" sz="2000" b="1" dirty="0">
              <a:latin typeface="Calibri"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868362"/>
          </a:xfrm>
        </p:spPr>
        <p:txBody>
          <a:bodyPr>
            <a:normAutofit/>
          </a:bodyPr>
          <a:lstStyle/>
          <a:p>
            <a:r>
              <a:rPr lang="en-US" b="1" dirty="0" smtClean="0"/>
              <a:t>Forms as Objects</a:t>
            </a:r>
            <a:endParaRPr lang="en-GB" b="1" dirty="0" smtClean="0"/>
          </a:p>
        </p:txBody>
      </p:sp>
      <p:sp>
        <p:nvSpPr>
          <p:cNvPr id="3" name="Content Placeholder 2"/>
          <p:cNvSpPr>
            <a:spLocks noGrp="1"/>
          </p:cNvSpPr>
          <p:nvPr>
            <p:ph idx="1"/>
          </p:nvPr>
        </p:nvSpPr>
        <p:spPr>
          <a:xfrm>
            <a:off x="533400" y="1143000"/>
            <a:ext cx="7772400" cy="5105400"/>
          </a:xfrm>
        </p:spPr>
        <p:txBody>
          <a:bodyPr>
            <a:normAutofit/>
          </a:bodyPr>
          <a:lstStyle/>
          <a:p>
            <a:r>
              <a:rPr lang="en-US" dirty="0" smtClean="0"/>
              <a:t>Forms are graphical objects that make up your application's user interface. </a:t>
            </a:r>
          </a:p>
          <a:p>
            <a:pPr>
              <a:buNone/>
            </a:pPr>
            <a:endParaRPr lang="en-GB" dirty="0" smtClean="0"/>
          </a:p>
          <a:p>
            <a:endParaRPr lang="en-US" dirty="0" smtClean="0"/>
          </a:p>
          <a:p>
            <a:endParaRPr lang="en-US" dirty="0" smtClean="0"/>
          </a:p>
        </p:txBody>
      </p:sp>
      <p:pic>
        <p:nvPicPr>
          <p:cNvPr id="68610" name="Picture 2"/>
          <p:cNvPicPr>
            <a:picLocks noChangeAspect="1" noChangeArrowheads="1"/>
          </p:cNvPicPr>
          <p:nvPr/>
        </p:nvPicPr>
        <p:blipFill>
          <a:blip r:embed="rId3" cstate="print"/>
          <a:srcRect/>
          <a:stretch>
            <a:fillRect/>
          </a:stretch>
        </p:blipFill>
        <p:spPr bwMode="auto">
          <a:xfrm>
            <a:off x="2590800" y="1676400"/>
            <a:ext cx="6096000" cy="4846509"/>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868362"/>
          </a:xfrm>
        </p:spPr>
        <p:txBody>
          <a:bodyPr>
            <a:normAutofit/>
          </a:bodyPr>
          <a:lstStyle/>
          <a:p>
            <a:r>
              <a:rPr lang="en-US" b="1" dirty="0" smtClean="0"/>
              <a:t>Forms as Objects</a:t>
            </a:r>
            <a:endParaRPr lang="en-GB" b="1" dirty="0" smtClean="0"/>
          </a:p>
        </p:txBody>
      </p:sp>
      <p:sp>
        <p:nvSpPr>
          <p:cNvPr id="3" name="Content Placeholder 2"/>
          <p:cNvSpPr>
            <a:spLocks noGrp="1"/>
          </p:cNvSpPr>
          <p:nvPr>
            <p:ph idx="1"/>
          </p:nvPr>
        </p:nvSpPr>
        <p:spPr>
          <a:xfrm>
            <a:off x="533400" y="1143000"/>
            <a:ext cx="7772400" cy="5105400"/>
          </a:xfrm>
        </p:spPr>
        <p:txBody>
          <a:bodyPr>
            <a:normAutofit/>
          </a:bodyPr>
          <a:lstStyle/>
          <a:p>
            <a:r>
              <a:rPr lang="en-US" dirty="0" smtClean="0"/>
              <a:t>Forms are graphical objects that make up your application's user interface. </a:t>
            </a:r>
          </a:p>
          <a:p>
            <a:r>
              <a:rPr lang="en-US" dirty="0" smtClean="0"/>
              <a:t>Within </a:t>
            </a:r>
            <a:r>
              <a:rPr lang="en-US" dirty="0" err="1" smtClean="0"/>
              <a:t>VisualBasic</a:t>
            </a:r>
            <a:r>
              <a:rPr lang="en-US" dirty="0" smtClean="0"/>
              <a:t>, classes define how forms are displayed and what they can do. </a:t>
            </a:r>
          </a:p>
          <a:p>
            <a:r>
              <a:rPr lang="en-GB" dirty="0" smtClean="0"/>
              <a:t>Syntax: </a:t>
            </a:r>
          </a:p>
          <a:p>
            <a:pPr>
              <a:buNone/>
            </a:pPr>
            <a:r>
              <a:rPr lang="en-GB" sz="2400" dirty="0" smtClean="0">
                <a:latin typeface="Times New Roman" pitchFamily="18" charset="0"/>
                <a:cs typeface="Times New Roman" pitchFamily="18" charset="0"/>
              </a:rPr>
              <a:t>  </a:t>
            </a:r>
            <a:r>
              <a:rPr lang="en-GB" sz="2400" dirty="0" smtClean="0">
                <a:solidFill>
                  <a:srgbClr val="0070C0"/>
                </a:solidFill>
                <a:latin typeface="Times New Roman" pitchFamily="18" charset="0"/>
                <a:cs typeface="Times New Roman" pitchFamily="18" charset="0"/>
              </a:rPr>
              <a:t>Public Class </a:t>
            </a:r>
            <a:r>
              <a:rPr lang="en-GB" sz="2400" dirty="0" smtClean="0">
                <a:latin typeface="Times New Roman" pitchFamily="18" charset="0"/>
                <a:cs typeface="Times New Roman" pitchFamily="18" charset="0"/>
              </a:rPr>
              <a:t>Form1</a:t>
            </a:r>
          </a:p>
          <a:p>
            <a:pPr>
              <a:buNone/>
            </a:pPr>
            <a:r>
              <a:rPr lang="en-US" sz="2400" i="1" dirty="0" smtClean="0">
                <a:latin typeface="Times New Roman" pitchFamily="18" charset="0"/>
                <a:cs typeface="Times New Roman" pitchFamily="18" charset="0"/>
              </a:rPr>
              <a:t>	       </a:t>
            </a:r>
            <a:r>
              <a:rPr lang="en-GB" sz="2400" dirty="0" smtClean="0">
                <a:solidFill>
                  <a:srgbClr val="0070C0"/>
                </a:solidFill>
                <a:latin typeface="Times New Roman" pitchFamily="18" charset="0"/>
                <a:cs typeface="Times New Roman" pitchFamily="18" charset="0"/>
              </a:rPr>
              <a:t>Public Sub </a:t>
            </a:r>
            <a:r>
              <a:rPr lang="en-GB" sz="2400" dirty="0" err="1" smtClean="0">
                <a:latin typeface="Times New Roman" pitchFamily="18" charset="0"/>
                <a:cs typeface="Times New Roman" pitchFamily="18" charset="0"/>
              </a:rPr>
              <a:t>PrintMyJob</a:t>
            </a:r>
            <a:r>
              <a:rPr lang="en-GB" sz="2400" dirty="0" smtClean="0">
                <a:latin typeface="Times New Roman" pitchFamily="18" charset="0"/>
                <a:cs typeface="Times New Roman" pitchFamily="18" charset="0"/>
              </a:rPr>
              <a:t>()</a:t>
            </a:r>
          </a:p>
          <a:p>
            <a:pPr>
              <a:buNone/>
            </a:pPr>
            <a:r>
              <a:rPr lang="en-US" sz="2400" dirty="0" smtClean="0">
                <a:latin typeface="Times New Roman" pitchFamily="18" charset="0"/>
                <a:cs typeface="Times New Roman" pitchFamily="18" charset="0"/>
              </a:rPr>
              <a:t>              ' Insert the code for your method here.</a:t>
            </a:r>
          </a:p>
          <a:p>
            <a:pPr>
              <a:buNone/>
            </a:pPr>
            <a:r>
              <a:rPr lang="en-GB" sz="2400" dirty="0" smtClean="0">
                <a:latin typeface="Times New Roman" pitchFamily="18" charset="0"/>
                <a:cs typeface="Times New Roman" pitchFamily="18" charset="0"/>
              </a:rPr>
              <a:t>          </a:t>
            </a:r>
            <a:r>
              <a:rPr lang="en-GB" sz="2400" dirty="0" smtClean="0">
                <a:solidFill>
                  <a:srgbClr val="0070C0"/>
                </a:solidFill>
                <a:latin typeface="Times New Roman" pitchFamily="18" charset="0"/>
                <a:cs typeface="Times New Roman" pitchFamily="18" charset="0"/>
              </a:rPr>
              <a:t>End Sub</a:t>
            </a:r>
            <a:endParaRPr lang="en-GB" sz="2400" i="1" dirty="0" smtClean="0">
              <a:solidFill>
                <a:srgbClr val="0070C0"/>
              </a:solidFill>
              <a:latin typeface="Times New Roman" pitchFamily="18" charset="0"/>
              <a:cs typeface="Times New Roman" pitchFamily="18" charset="0"/>
            </a:endParaRPr>
          </a:p>
          <a:p>
            <a:pPr>
              <a:buNone/>
            </a:pPr>
            <a:r>
              <a:rPr lang="en-US" sz="2400" dirty="0" smtClean="0">
                <a:latin typeface="Times New Roman" pitchFamily="18" charset="0"/>
                <a:cs typeface="Times New Roman" pitchFamily="18" charset="0"/>
              </a:rPr>
              <a:t>  </a:t>
            </a:r>
            <a:r>
              <a:rPr lang="en-US" sz="2400" dirty="0" smtClean="0">
                <a:solidFill>
                  <a:srgbClr val="0070C0"/>
                </a:solidFill>
                <a:latin typeface="Times New Roman" pitchFamily="18" charset="0"/>
                <a:cs typeface="Times New Roman" pitchFamily="18" charset="0"/>
              </a:rPr>
              <a:t>End Class</a:t>
            </a:r>
          </a:p>
          <a:p>
            <a:pPr>
              <a:buNone/>
            </a:pPr>
            <a:endParaRPr lang="en-GB" dirty="0" smtClean="0"/>
          </a:p>
          <a:p>
            <a:endParaRPr lang="en-US" dirty="0" smtClean="0"/>
          </a:p>
          <a:p>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down)">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wipe(down)">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868362"/>
          </a:xfrm>
        </p:spPr>
        <p:txBody>
          <a:bodyPr>
            <a:normAutofit/>
          </a:bodyPr>
          <a:lstStyle/>
          <a:p>
            <a:r>
              <a:rPr lang="en-US" b="1" dirty="0" smtClean="0"/>
              <a:t>Forms as Objects</a:t>
            </a:r>
            <a:endParaRPr lang="en-GB" b="1" dirty="0" smtClean="0"/>
          </a:p>
        </p:txBody>
      </p:sp>
      <p:sp>
        <p:nvSpPr>
          <p:cNvPr id="3" name="Content Placeholder 2"/>
          <p:cNvSpPr>
            <a:spLocks noGrp="1"/>
          </p:cNvSpPr>
          <p:nvPr>
            <p:ph idx="1"/>
          </p:nvPr>
        </p:nvSpPr>
        <p:spPr>
          <a:xfrm>
            <a:off x="533400" y="1143000"/>
            <a:ext cx="7772400" cy="5105400"/>
          </a:xfrm>
        </p:spPr>
        <p:txBody>
          <a:bodyPr>
            <a:normAutofit/>
          </a:bodyPr>
          <a:lstStyle/>
          <a:p>
            <a:pPr>
              <a:buNone/>
            </a:pPr>
            <a:r>
              <a:rPr lang="en-US" dirty="0" smtClean="0">
                <a:solidFill>
                  <a:srgbClr val="0070C0"/>
                </a:solidFill>
              </a:rPr>
              <a:t>Public sub </a:t>
            </a:r>
            <a:r>
              <a:rPr lang="en-US" dirty="0" err="1" smtClean="0"/>
              <a:t>createnewform</a:t>
            </a:r>
            <a:r>
              <a:rPr lang="en-US" dirty="0" smtClean="0"/>
              <a:t>()</a:t>
            </a:r>
          </a:p>
          <a:p>
            <a:pPr>
              <a:buNone/>
            </a:pPr>
            <a:r>
              <a:rPr lang="en-US" dirty="0" smtClean="0">
                <a:solidFill>
                  <a:srgbClr val="0070C0"/>
                </a:solidFill>
              </a:rPr>
              <a:t>Dim</a:t>
            </a:r>
            <a:r>
              <a:rPr lang="en-US" dirty="0" smtClean="0"/>
              <a:t> newForm1 </a:t>
            </a:r>
            <a:r>
              <a:rPr lang="en-US" dirty="0" smtClean="0">
                <a:solidFill>
                  <a:srgbClr val="0070C0"/>
                </a:solidFill>
              </a:rPr>
              <a:t>As New </a:t>
            </a:r>
            <a:r>
              <a:rPr lang="en-US" dirty="0" smtClean="0"/>
              <a:t>Form1</a:t>
            </a:r>
          </a:p>
          <a:p>
            <a:pPr>
              <a:buNone/>
            </a:pPr>
            <a:r>
              <a:rPr lang="en-US" dirty="0" smtClean="0"/>
              <a:t>newForm1.show()</a:t>
            </a:r>
          </a:p>
          <a:p>
            <a:pPr>
              <a:buNone/>
            </a:pPr>
            <a:r>
              <a:rPr lang="en-US" dirty="0" smtClean="0">
                <a:solidFill>
                  <a:srgbClr val="0070C0"/>
                </a:solidFill>
              </a:rPr>
              <a:t>End sub</a:t>
            </a:r>
          </a:p>
          <a:p>
            <a:pPr>
              <a:buNone/>
            </a:pPr>
            <a:endParaRPr lang="en-US" dirty="0" smtClean="0"/>
          </a:p>
          <a:p>
            <a:pPr>
              <a:buNone/>
            </a:pPr>
            <a:r>
              <a:rPr lang="en-US" dirty="0" smtClean="0"/>
              <a:t>The above code create a new form object called newForm1 and displays it.</a:t>
            </a:r>
          </a:p>
          <a:p>
            <a:pPr>
              <a:buNone/>
            </a:pPr>
            <a:endParaRPr lang="en-US" dirty="0" smtClean="0"/>
          </a:p>
          <a:p>
            <a:pPr>
              <a:buNone/>
            </a:pPr>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ipe(down)">
                                      <p:cBhvr>
                                        <p:cTn id="2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Creation of algorithms</a:t>
            </a:r>
            <a:br>
              <a:rPr lang="en-GB" b="1" dirty="0" smtClean="0"/>
            </a:br>
            <a:endParaRPr lang="en-GB" dirty="0"/>
          </a:p>
        </p:txBody>
      </p:sp>
      <p:sp>
        <p:nvSpPr>
          <p:cNvPr id="3" name="Content Placeholder 2"/>
          <p:cNvSpPr>
            <a:spLocks noGrp="1"/>
          </p:cNvSpPr>
          <p:nvPr>
            <p:ph idx="1"/>
          </p:nvPr>
        </p:nvSpPr>
        <p:spPr/>
        <p:txBody>
          <a:bodyPr/>
          <a:lstStyle/>
          <a:p>
            <a:pPr>
              <a:buNone/>
            </a:pPr>
            <a:r>
              <a:rPr lang="en-US" dirty="0" smtClean="0"/>
              <a:t>• Algorithms are created by your ingenuity</a:t>
            </a:r>
          </a:p>
          <a:p>
            <a:pPr>
              <a:buNone/>
            </a:pPr>
            <a:r>
              <a:rPr lang="en-GB" dirty="0" smtClean="0"/>
              <a:t>• Creativity</a:t>
            </a:r>
          </a:p>
          <a:p>
            <a:pPr>
              <a:buNone/>
            </a:pPr>
            <a:r>
              <a:rPr lang="en-US" dirty="0" smtClean="0"/>
              <a:t>• Computers languages and computers are just a means to express and execute </a:t>
            </a:r>
            <a:r>
              <a:rPr lang="en-GB" dirty="0" smtClean="0"/>
              <a:t>algorithms.</a:t>
            </a:r>
          </a:p>
          <a:p>
            <a:r>
              <a:rPr lang="en-US" dirty="0" smtClean="0"/>
              <a:t>They are like the paint and canvas, not the art. The algorithm is the art.</a:t>
            </a:r>
          </a:p>
          <a:p>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868362"/>
          </a:xfrm>
        </p:spPr>
        <p:txBody>
          <a:bodyPr>
            <a:normAutofit/>
          </a:bodyPr>
          <a:lstStyle/>
          <a:p>
            <a:r>
              <a:rPr lang="en-GB" b="1" dirty="0" smtClean="0"/>
              <a:t>Variable Naming </a:t>
            </a:r>
          </a:p>
        </p:txBody>
      </p:sp>
      <p:sp>
        <p:nvSpPr>
          <p:cNvPr id="3" name="Content Placeholder 2"/>
          <p:cNvSpPr>
            <a:spLocks noGrp="1"/>
          </p:cNvSpPr>
          <p:nvPr>
            <p:ph idx="1"/>
          </p:nvPr>
        </p:nvSpPr>
        <p:spPr>
          <a:xfrm>
            <a:off x="533400" y="1143000"/>
            <a:ext cx="7772400" cy="5105400"/>
          </a:xfrm>
        </p:spPr>
        <p:txBody>
          <a:bodyPr>
            <a:normAutofit fontScale="85000" lnSpcReduction="20000"/>
          </a:bodyPr>
          <a:lstStyle/>
          <a:p>
            <a:r>
              <a:rPr lang="en-GB" dirty="0" smtClean="0"/>
              <a:t>Variables </a:t>
            </a:r>
          </a:p>
          <a:p>
            <a:r>
              <a:rPr lang="en-US" dirty="0" smtClean="0"/>
              <a:t>A variable is a convenient placeholder that refers to a computer memory location where you can store program information that may change during the time your script is running. </a:t>
            </a:r>
          </a:p>
          <a:p>
            <a:r>
              <a:rPr lang="en-US" dirty="0" smtClean="0"/>
              <a:t>For example, you might create a variable called </a:t>
            </a:r>
            <a:r>
              <a:rPr lang="en-US" dirty="0" err="1" smtClean="0">
                <a:solidFill>
                  <a:srgbClr val="7030A0"/>
                </a:solidFill>
              </a:rPr>
              <a:t>ClickCount</a:t>
            </a:r>
            <a:r>
              <a:rPr lang="en-US" dirty="0" smtClean="0"/>
              <a:t> to store the number of times a user clicks an object on a particular Web page. </a:t>
            </a:r>
          </a:p>
          <a:p>
            <a:r>
              <a:rPr lang="en-US" dirty="0" smtClean="0"/>
              <a:t>Where the variable is stored in computer memory is unimportant. What is important is that you only have to refer to a variable by name to see or change its value. In VBScript, </a:t>
            </a:r>
          </a:p>
          <a:p>
            <a:r>
              <a:rPr lang="en-US" dirty="0" err="1" smtClean="0"/>
              <a:t>E.g</a:t>
            </a:r>
            <a:r>
              <a:rPr lang="en-US" dirty="0" smtClean="0"/>
              <a:t> temp=1, temp is the variable</a:t>
            </a:r>
          </a:p>
        </p:txBody>
      </p:sp>
      <p:pic>
        <p:nvPicPr>
          <p:cNvPr id="3074" name="Picture 2" descr="https://encrypted-tbn1.gstatic.com/images?q=tbn:ANd9GcQ812XDApZtKkPAu2i-o6TCKoix7Op4MSX_s9D0ED9T8-XiaJb4"/>
          <p:cNvPicPr>
            <a:picLocks noChangeAspect="1" noChangeArrowheads="1"/>
          </p:cNvPicPr>
          <p:nvPr/>
        </p:nvPicPr>
        <p:blipFill>
          <a:blip r:embed="rId3" cstate="print"/>
          <a:srcRect/>
          <a:stretch>
            <a:fillRect/>
          </a:stretch>
        </p:blipFill>
        <p:spPr bwMode="auto">
          <a:xfrm>
            <a:off x="7391400" y="177479"/>
            <a:ext cx="2219325" cy="1270321"/>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868362"/>
          </a:xfrm>
        </p:spPr>
        <p:txBody>
          <a:bodyPr>
            <a:normAutofit/>
          </a:bodyPr>
          <a:lstStyle/>
          <a:p>
            <a:r>
              <a:rPr lang="en-GB" b="1" dirty="0" smtClean="0"/>
              <a:t>Variable Naming  </a:t>
            </a:r>
          </a:p>
        </p:txBody>
      </p:sp>
      <p:sp>
        <p:nvSpPr>
          <p:cNvPr id="3" name="Content Placeholder 2"/>
          <p:cNvSpPr>
            <a:spLocks noGrp="1"/>
          </p:cNvSpPr>
          <p:nvPr>
            <p:ph idx="1"/>
          </p:nvPr>
        </p:nvSpPr>
        <p:spPr>
          <a:xfrm>
            <a:off x="533400" y="1143000"/>
            <a:ext cx="7772400" cy="5105400"/>
          </a:xfrm>
        </p:spPr>
        <p:txBody>
          <a:bodyPr>
            <a:normAutofit fontScale="85000" lnSpcReduction="10000"/>
          </a:bodyPr>
          <a:lstStyle/>
          <a:p>
            <a:r>
              <a:rPr lang="en-GB" b="1" dirty="0" smtClean="0"/>
              <a:t>Declaring Variables </a:t>
            </a:r>
          </a:p>
          <a:p>
            <a:r>
              <a:rPr lang="en-US" dirty="0" smtClean="0"/>
              <a:t>You declare variables explicitly in your script using the Dim statement, the Public</a:t>
            </a:r>
          </a:p>
          <a:p>
            <a:r>
              <a:rPr lang="en-US" dirty="0" smtClean="0"/>
              <a:t>statement, and the Private statement. For example:  </a:t>
            </a:r>
          </a:p>
          <a:p>
            <a:r>
              <a:rPr lang="en-GB" i="1" dirty="0" smtClean="0"/>
              <a:t>Dim </a:t>
            </a:r>
            <a:r>
              <a:rPr lang="en-GB" i="1" dirty="0" err="1" smtClean="0"/>
              <a:t>DegreesFahrenheit</a:t>
            </a:r>
            <a:r>
              <a:rPr lang="en-GB" i="1" dirty="0" smtClean="0"/>
              <a:t> - </a:t>
            </a:r>
            <a:r>
              <a:rPr lang="en-GB" dirty="0" smtClean="0"/>
              <a:t>Dimensions </a:t>
            </a:r>
            <a:r>
              <a:rPr lang="en-GB" i="1" dirty="0" err="1" smtClean="0"/>
              <a:t>DegreesFahrenheit</a:t>
            </a:r>
            <a:r>
              <a:rPr lang="en-GB" i="1" dirty="0" smtClean="0"/>
              <a:t> </a:t>
            </a:r>
            <a:r>
              <a:rPr lang="en-GB" dirty="0" smtClean="0"/>
              <a:t>as variable whose</a:t>
            </a:r>
            <a:r>
              <a:rPr lang="en-GB" i="1" dirty="0" smtClean="0"/>
              <a:t> data type </a:t>
            </a:r>
            <a:r>
              <a:rPr lang="en-GB" dirty="0" smtClean="0"/>
              <a:t>is not declared. </a:t>
            </a:r>
          </a:p>
          <a:p>
            <a:r>
              <a:rPr lang="en-US" i="1" dirty="0" smtClean="0"/>
              <a:t>Public </a:t>
            </a:r>
            <a:r>
              <a:rPr lang="en-US" i="1" dirty="0" err="1" smtClean="0"/>
              <a:t>myStr</a:t>
            </a:r>
            <a:r>
              <a:rPr lang="en-US" i="1" dirty="0" smtClean="0"/>
              <a:t> as string – </a:t>
            </a:r>
            <a:r>
              <a:rPr lang="en-US" dirty="0" smtClean="0"/>
              <a:t>Dimensions the variable </a:t>
            </a:r>
            <a:r>
              <a:rPr lang="en-US" i="1" dirty="0" err="1" smtClean="0"/>
              <a:t>myStr</a:t>
            </a:r>
            <a:r>
              <a:rPr lang="en-US" i="1" dirty="0" smtClean="0"/>
              <a:t> as a string </a:t>
            </a:r>
            <a:r>
              <a:rPr lang="en-US" dirty="0" smtClean="0"/>
              <a:t>in memory during run time </a:t>
            </a:r>
          </a:p>
          <a:p>
            <a:r>
              <a:rPr lang="en-US" dirty="0" smtClean="0"/>
              <a:t>Any time the program runs and comes to this line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52400"/>
            <a:ext cx="7772400" cy="838200"/>
          </a:xfrm>
        </p:spPr>
        <p:txBody>
          <a:bodyPr>
            <a:normAutofit/>
          </a:bodyPr>
          <a:lstStyle/>
          <a:p>
            <a:r>
              <a:rPr lang="en-GB" b="1" dirty="0" smtClean="0"/>
              <a:t>Variable Naming  Restrictions </a:t>
            </a:r>
          </a:p>
        </p:txBody>
      </p:sp>
      <p:sp>
        <p:nvSpPr>
          <p:cNvPr id="3" name="Content Placeholder 2"/>
          <p:cNvSpPr>
            <a:spLocks noGrp="1"/>
          </p:cNvSpPr>
          <p:nvPr>
            <p:ph idx="1"/>
          </p:nvPr>
        </p:nvSpPr>
        <p:spPr>
          <a:xfrm>
            <a:off x="609600" y="990600"/>
            <a:ext cx="7772400" cy="5562600"/>
          </a:xfrm>
        </p:spPr>
        <p:txBody>
          <a:bodyPr>
            <a:normAutofit fontScale="92500" lnSpcReduction="10000"/>
          </a:bodyPr>
          <a:lstStyle/>
          <a:p>
            <a:r>
              <a:rPr lang="en-US" sz="2800" dirty="0" smtClean="0"/>
              <a:t>Name variables in a way that make sense to another user of your program. </a:t>
            </a:r>
          </a:p>
          <a:p>
            <a:r>
              <a:rPr lang="en-US" sz="2800" dirty="0" smtClean="0"/>
              <a:t>The variable name should suit the variable it represents. </a:t>
            </a:r>
          </a:p>
          <a:p>
            <a:r>
              <a:rPr lang="en-US" sz="2800" dirty="0" smtClean="0"/>
              <a:t>You can start the name with a lower case abbreviation that tells which container or object the variable is stored in, followed by a description of the variable. </a:t>
            </a:r>
          </a:p>
          <a:p>
            <a:r>
              <a:rPr lang="en-US" sz="2800" dirty="0" smtClean="0"/>
              <a:t>Example is ‘</a:t>
            </a:r>
            <a:r>
              <a:rPr lang="en-US" sz="2800" dirty="0" err="1" smtClean="0"/>
              <a:t>txtTax</a:t>
            </a:r>
            <a:r>
              <a:rPr lang="en-US" sz="2800" dirty="0" smtClean="0"/>
              <a:t>’. This variable stores its value in a textbox</a:t>
            </a:r>
          </a:p>
          <a:p>
            <a:r>
              <a:rPr lang="en-US" sz="2800" dirty="0" smtClean="0"/>
              <a:t>(abbreviated as txt) and stores an amount of tax. </a:t>
            </a:r>
          </a:p>
          <a:p>
            <a:r>
              <a:rPr lang="en-US" sz="2800" dirty="0" err="1" smtClean="0"/>
              <a:t>cmd</a:t>
            </a:r>
            <a:r>
              <a:rPr lang="en-US" sz="2800" dirty="0" smtClean="0"/>
              <a:t>- command button</a:t>
            </a:r>
          </a:p>
          <a:p>
            <a:r>
              <a:rPr lang="en-US" sz="2800" dirty="0" err="1" smtClean="0"/>
              <a:t>lbl</a:t>
            </a:r>
            <a:r>
              <a:rPr lang="en-US" sz="2800" dirty="0" smtClean="0"/>
              <a:t>- label. etc</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down)">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304800"/>
            <a:ext cx="7772400" cy="715962"/>
          </a:xfrm>
        </p:spPr>
        <p:txBody>
          <a:bodyPr>
            <a:normAutofit fontScale="90000"/>
          </a:bodyPr>
          <a:lstStyle/>
          <a:p>
            <a:r>
              <a:rPr lang="en-GB" b="1" dirty="0" smtClean="0"/>
              <a:t>Variable Naming  Restrictions </a:t>
            </a:r>
          </a:p>
        </p:txBody>
      </p:sp>
      <p:sp>
        <p:nvSpPr>
          <p:cNvPr id="3" name="Content Placeholder 2"/>
          <p:cNvSpPr>
            <a:spLocks noGrp="1"/>
          </p:cNvSpPr>
          <p:nvPr>
            <p:ph idx="1"/>
          </p:nvPr>
        </p:nvSpPr>
        <p:spPr>
          <a:xfrm>
            <a:off x="685800" y="1447800"/>
            <a:ext cx="7772400" cy="4953000"/>
          </a:xfrm>
        </p:spPr>
        <p:txBody>
          <a:bodyPr>
            <a:noAutofit/>
          </a:bodyPr>
          <a:lstStyle/>
          <a:p>
            <a:r>
              <a:rPr lang="en-US" sz="3200" dirty="0" smtClean="0"/>
              <a:t>Variable names follow the standard rules for naming anything in VBScript. A variable name:  </a:t>
            </a:r>
          </a:p>
          <a:p>
            <a:r>
              <a:rPr lang="en-US" sz="3200" dirty="0" smtClean="0"/>
              <a:t>Must </a:t>
            </a:r>
            <a:r>
              <a:rPr lang="en-US" sz="3200" dirty="0" smtClean="0"/>
              <a:t>begin with an alphabetic character. (E.g. </a:t>
            </a:r>
            <a:r>
              <a:rPr lang="en-US" sz="3200" i="1" dirty="0" smtClean="0"/>
              <a:t>1vol is not a good variable name but </a:t>
            </a:r>
            <a:r>
              <a:rPr lang="en-US" sz="3200" i="1" dirty="0" err="1" smtClean="0"/>
              <a:t>vol</a:t>
            </a:r>
            <a:r>
              <a:rPr lang="en-US" sz="3200" i="1" dirty="0" smtClean="0"/>
              <a:t> is</a:t>
            </a:r>
          </a:p>
          <a:p>
            <a:r>
              <a:rPr lang="en-US" sz="3200" dirty="0" smtClean="0"/>
              <a:t>Cannot </a:t>
            </a:r>
            <a:r>
              <a:rPr lang="en-US" sz="3200" dirty="0" smtClean="0"/>
              <a:t>contain an embedded period. (</a:t>
            </a:r>
            <a:r>
              <a:rPr lang="en-US" sz="3200" i="1" dirty="0" smtClean="0"/>
              <a:t>vol.1 is not a good variable name  but Vol1 </a:t>
            </a:r>
            <a:r>
              <a:rPr lang="en-US" sz="3200" i="1" dirty="0" smtClean="0"/>
              <a:t>is</a:t>
            </a:r>
            <a:endParaRPr lang="en-US" sz="3200" i="1"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Variable Naming  Restrictions </a:t>
            </a:r>
            <a:endParaRPr lang="en-GB" dirty="0"/>
          </a:p>
        </p:txBody>
      </p:sp>
      <p:sp>
        <p:nvSpPr>
          <p:cNvPr id="3" name="Content Placeholder 2"/>
          <p:cNvSpPr>
            <a:spLocks noGrp="1"/>
          </p:cNvSpPr>
          <p:nvPr>
            <p:ph idx="1"/>
          </p:nvPr>
        </p:nvSpPr>
        <p:spPr/>
        <p:txBody>
          <a:bodyPr/>
          <a:lstStyle/>
          <a:p>
            <a:r>
              <a:rPr lang="en-US" dirty="0"/>
              <a:t>Must not exceed 255 characters. (keep variable names considerably simple but </a:t>
            </a:r>
            <a:r>
              <a:rPr lang="en-GB" dirty="0"/>
              <a:t>meaningful) </a:t>
            </a:r>
            <a:endParaRPr lang="en-GB" dirty="0" smtClean="0"/>
          </a:p>
          <a:p>
            <a:r>
              <a:rPr lang="en-GB" sz="2800" i="1" dirty="0" err="1" smtClean="0">
                <a:solidFill>
                  <a:schemeClr val="tx2"/>
                </a:solidFill>
                <a:latin typeface="Tahoma" pitchFamily="34" charset="0"/>
                <a:ea typeface="Tahoma" pitchFamily="34" charset="0"/>
                <a:cs typeface="Tahoma" pitchFamily="34" charset="0"/>
              </a:rPr>
              <a:t>thisisMyvariableanditisverylong</a:t>
            </a:r>
            <a:endParaRPr lang="en-GB" i="1" dirty="0">
              <a:solidFill>
                <a:schemeClr val="tx2"/>
              </a:solidFill>
              <a:latin typeface="Tahoma" pitchFamily="34" charset="0"/>
              <a:ea typeface="Tahoma" pitchFamily="34" charset="0"/>
              <a:cs typeface="Tahoma" pitchFamily="34" charset="0"/>
            </a:endParaRPr>
          </a:p>
          <a:p>
            <a:r>
              <a:rPr lang="en-US" dirty="0"/>
              <a:t>Must be unique in the scope in which it is declared.</a:t>
            </a:r>
          </a:p>
          <a:p>
            <a:endParaRPr lang="en-GB"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smtClean="0"/>
              <a:t>Principles of expressing algorithms </a:t>
            </a:r>
          </a:p>
        </p:txBody>
      </p:sp>
      <p:sp>
        <p:nvSpPr>
          <p:cNvPr id="3" name="Content Placeholder 2"/>
          <p:cNvSpPr>
            <a:spLocks noGrp="1"/>
          </p:cNvSpPr>
          <p:nvPr>
            <p:ph idx="1"/>
          </p:nvPr>
        </p:nvSpPr>
        <p:spPr/>
        <p:txBody>
          <a:bodyPr>
            <a:normAutofit fontScale="85000" lnSpcReduction="10000"/>
          </a:bodyPr>
          <a:lstStyle/>
          <a:p>
            <a:r>
              <a:rPr lang="en-US" dirty="0" smtClean="0"/>
              <a:t>When we write algorithms we need a way to:</a:t>
            </a:r>
          </a:p>
          <a:p>
            <a:r>
              <a:rPr lang="en-US" dirty="0" smtClean="0"/>
              <a:t>1. Name both data and algorithms in a way that is unambiguous, flexible and easy to </a:t>
            </a:r>
          </a:p>
          <a:p>
            <a:r>
              <a:rPr lang="en-GB" dirty="0" smtClean="0"/>
              <a:t>understand</a:t>
            </a:r>
          </a:p>
          <a:p>
            <a:r>
              <a:rPr lang="en-US" dirty="0" smtClean="0"/>
              <a:t>2. Store and retrieve data using names and other identifying information</a:t>
            </a:r>
          </a:p>
          <a:p>
            <a:r>
              <a:rPr lang="en-US" dirty="0" smtClean="0"/>
              <a:t>3. Operate on data using names and literal values (For example, 1, 1.414 and "string" are literal values.)</a:t>
            </a:r>
          </a:p>
          <a:p>
            <a:pPr>
              <a:buNone/>
            </a:pPr>
            <a:r>
              <a:rPr lang="en-US" dirty="0" smtClean="0"/>
              <a:t>a. multiply numbers, add letter to word, display image</a:t>
            </a:r>
          </a:p>
          <a:p>
            <a:pPr>
              <a:buNone/>
            </a:pPr>
            <a:endParaRPr lang="en-GB"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smtClean="0"/>
              <a:t>Principles of expressing algorithms </a:t>
            </a:r>
          </a:p>
        </p:txBody>
      </p:sp>
      <p:sp>
        <p:nvSpPr>
          <p:cNvPr id="3" name="Content Placeholder 2"/>
          <p:cNvSpPr>
            <a:spLocks noGrp="1"/>
          </p:cNvSpPr>
          <p:nvPr>
            <p:ph idx="1"/>
          </p:nvPr>
        </p:nvSpPr>
        <p:spPr/>
        <p:txBody>
          <a:bodyPr>
            <a:normAutofit/>
          </a:bodyPr>
          <a:lstStyle/>
          <a:p>
            <a:r>
              <a:rPr lang="en-US" dirty="0" smtClean="0"/>
              <a:t>4. Apply an algorithm to data, both identified by name</a:t>
            </a:r>
          </a:p>
          <a:p>
            <a:r>
              <a:rPr lang="en-US" dirty="0" smtClean="0"/>
              <a:t>5. Denote the order of operations</a:t>
            </a:r>
          </a:p>
          <a:p>
            <a:r>
              <a:rPr lang="en-US" dirty="0" smtClean="0"/>
              <a:t>6. Express choice based on the data</a:t>
            </a:r>
          </a:p>
          <a:p>
            <a:r>
              <a:rPr lang="en-US" dirty="0" smtClean="0"/>
              <a:t>a. if this, then do that, otherwise do something else</a:t>
            </a:r>
          </a:p>
          <a:p>
            <a:r>
              <a:rPr lang="en-GB" dirty="0" smtClean="0"/>
              <a:t>7. Express repetition </a:t>
            </a:r>
          </a:p>
          <a:p>
            <a:r>
              <a:rPr lang="en-US" dirty="0" smtClean="0"/>
              <a:t> repeat this task 1,000,000 times</a:t>
            </a:r>
            <a:endParaRPr lang="en-GB"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i="1" dirty="0" smtClean="0"/>
              <a:t>Flow Charts </a:t>
            </a:r>
          </a:p>
        </p:txBody>
      </p:sp>
      <p:sp>
        <p:nvSpPr>
          <p:cNvPr id="3" name="Content Placeholder 2"/>
          <p:cNvSpPr>
            <a:spLocks noGrp="1"/>
          </p:cNvSpPr>
          <p:nvPr>
            <p:ph idx="1"/>
          </p:nvPr>
        </p:nvSpPr>
        <p:spPr/>
        <p:txBody>
          <a:bodyPr>
            <a:normAutofit/>
          </a:bodyPr>
          <a:lstStyle/>
          <a:p>
            <a:r>
              <a:rPr lang="en-US" dirty="0" smtClean="0"/>
              <a:t>A flow chart is a diagram of the sequence of operations in a computer program. </a:t>
            </a:r>
          </a:p>
          <a:p>
            <a:r>
              <a:rPr lang="en-US" dirty="0" smtClean="0"/>
              <a:t>The steps the algorithm must take are shown as boxes. The boxes are connected by arrows to show the order in which the steps follow. </a:t>
            </a:r>
          </a:p>
          <a:p>
            <a:r>
              <a:rPr lang="en-US" dirty="0" smtClean="0"/>
              <a:t>Flow charts are used in designing, </a:t>
            </a:r>
            <a:r>
              <a:rPr lang="en-US" dirty="0" err="1" smtClean="0"/>
              <a:t>analysing</a:t>
            </a:r>
            <a:r>
              <a:rPr lang="en-US" dirty="0" smtClean="0"/>
              <a:t>, in other fields of study</a:t>
            </a:r>
          </a:p>
          <a:p>
            <a:endParaRPr lang="en-US" dirty="0" smtClean="0"/>
          </a:p>
          <a:p>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endParaRPr lang="en-GB"/>
          </a:p>
        </p:txBody>
      </p:sp>
      <p:pic>
        <p:nvPicPr>
          <p:cNvPr id="1026" name="Picture 2"/>
          <p:cNvPicPr>
            <a:picLocks noChangeAspect="1" noChangeArrowheads="1"/>
          </p:cNvPicPr>
          <p:nvPr/>
        </p:nvPicPr>
        <p:blipFill>
          <a:blip r:embed="rId3" cstate="print"/>
          <a:srcRect/>
          <a:stretch>
            <a:fillRect/>
          </a:stretch>
        </p:blipFill>
        <p:spPr bwMode="auto">
          <a:xfrm>
            <a:off x="1219200" y="609600"/>
            <a:ext cx="6558984" cy="5294459"/>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i="1" dirty="0" smtClean="0"/>
              <a:t>Flow Charts </a:t>
            </a:r>
          </a:p>
        </p:txBody>
      </p:sp>
      <p:sp>
        <p:nvSpPr>
          <p:cNvPr id="3" name="Content Placeholder 2"/>
          <p:cNvSpPr>
            <a:spLocks noGrp="1"/>
          </p:cNvSpPr>
          <p:nvPr>
            <p:ph idx="1"/>
          </p:nvPr>
        </p:nvSpPr>
        <p:spPr/>
        <p:txBody>
          <a:bodyPr>
            <a:normAutofit fontScale="70000" lnSpcReduction="20000"/>
          </a:bodyPr>
          <a:lstStyle/>
          <a:p>
            <a:r>
              <a:rPr lang="en-US" i="1" dirty="0" smtClean="0"/>
              <a:t>Start and end symbols -circles, ovals or rounded rectangles usually</a:t>
            </a:r>
          </a:p>
          <a:p>
            <a:r>
              <a:rPr lang="en-US" dirty="0" smtClean="0"/>
              <a:t>containing the word “start” or “end” or the equivalent.</a:t>
            </a:r>
          </a:p>
          <a:p>
            <a:r>
              <a:rPr lang="en-US" dirty="0" smtClean="0"/>
              <a:t> Flow of the program is =arrow symbol. </a:t>
            </a:r>
          </a:p>
          <a:p>
            <a:r>
              <a:rPr lang="en-US" dirty="0" smtClean="0"/>
              <a:t>An arrow coming from one symbol and ending at another symbol represents that control passes to the symbol the arrow points to.</a:t>
            </a:r>
          </a:p>
          <a:p>
            <a:r>
              <a:rPr lang="en-US" dirty="0" smtClean="0"/>
              <a:t>Processing steps =rectangles containing information about the process (example, “add text”). </a:t>
            </a:r>
          </a:p>
          <a:p>
            <a:r>
              <a:rPr lang="en-US" dirty="0" smtClean="0"/>
              <a:t>A condition or decision are represented as diamond (call it rhombus). These typically contain a Yes/No question or True/False test. It has two arrows coming in and out. The arrows are </a:t>
            </a:r>
            <a:r>
              <a:rPr lang="en-US" dirty="0" err="1" smtClean="0"/>
              <a:t>labelled</a:t>
            </a:r>
            <a:r>
              <a:rPr lang="en-US" dirty="0" smtClean="0"/>
              <a:t> as appropriate. </a:t>
            </a:r>
          </a:p>
          <a:p>
            <a:r>
              <a:rPr lang="en-US" dirty="0" smtClean="0"/>
              <a:t>The symbols should be </a:t>
            </a:r>
            <a:r>
              <a:rPr lang="en-US" dirty="0" err="1" smtClean="0"/>
              <a:t>labelled</a:t>
            </a:r>
            <a:r>
              <a:rPr lang="en-US" dirty="0" smtClean="0"/>
              <a:t> by writing a description of its function within the appropriate box.</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down)">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Algorithm Example</a:t>
            </a:r>
            <a:endParaRPr lang="en-GB" b="1" i="1" dirty="0" smtClean="0"/>
          </a:p>
        </p:txBody>
      </p:sp>
      <p:sp>
        <p:nvSpPr>
          <p:cNvPr id="3" name="Content Placeholder 2"/>
          <p:cNvSpPr>
            <a:spLocks noGrp="1"/>
          </p:cNvSpPr>
          <p:nvPr>
            <p:ph idx="1"/>
          </p:nvPr>
        </p:nvSpPr>
        <p:spPr/>
        <p:txBody>
          <a:bodyPr>
            <a:normAutofit/>
          </a:bodyPr>
          <a:lstStyle/>
          <a:p>
            <a:r>
              <a:rPr lang="en-US" dirty="0" smtClean="0"/>
              <a:t>An arithmetic sum of two numbers, current deposit and account balance to obtain the current </a:t>
            </a:r>
            <a:r>
              <a:rPr lang="en-GB" dirty="0" smtClean="0"/>
              <a:t>balance. </a:t>
            </a:r>
          </a:p>
          <a:p>
            <a:r>
              <a:rPr lang="en-US" dirty="0" smtClean="0"/>
              <a:t>We then compute the 5% interest of the </a:t>
            </a:r>
            <a:r>
              <a:rPr lang="en-US" dirty="0" err="1" smtClean="0"/>
              <a:t>currbal</a:t>
            </a:r>
            <a:r>
              <a:rPr lang="en-US" dirty="0" smtClean="0"/>
              <a:t>.</a:t>
            </a:r>
          </a:p>
        </p:txBody>
      </p:sp>
      <p:pic>
        <p:nvPicPr>
          <p:cNvPr id="2050" name="Picture 2"/>
          <p:cNvPicPr>
            <a:picLocks noChangeAspect="1" noChangeArrowheads="1"/>
          </p:cNvPicPr>
          <p:nvPr/>
        </p:nvPicPr>
        <p:blipFill>
          <a:blip r:embed="rId3" cstate="print"/>
          <a:srcRect/>
          <a:stretch>
            <a:fillRect/>
          </a:stretch>
        </p:blipFill>
        <p:spPr bwMode="auto">
          <a:xfrm>
            <a:off x="1981200" y="3124200"/>
            <a:ext cx="5210175" cy="25527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4359</TotalTime>
  <Words>2002</Words>
  <Application>Microsoft Office PowerPoint</Application>
  <PresentationFormat>On-screen Show (4:3)</PresentationFormat>
  <Paragraphs>236</Paragraphs>
  <Slides>34</Slides>
  <Notes>34</Notes>
  <HiddenSlides>0</HiddenSlides>
  <MMClips>0</MMClip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Office Theme</vt:lpstr>
      <vt:lpstr>CIV 257- COMPUTER PROGRAMMING Lecture 2</vt:lpstr>
      <vt:lpstr>Expressing and executing algorithms </vt:lpstr>
      <vt:lpstr>Creation of algorithms </vt:lpstr>
      <vt:lpstr>Principles of expressing algorithms </vt:lpstr>
      <vt:lpstr>Principles of expressing algorithms </vt:lpstr>
      <vt:lpstr>Flow Charts </vt:lpstr>
      <vt:lpstr>Slide 7</vt:lpstr>
      <vt:lpstr>Flow Charts </vt:lpstr>
      <vt:lpstr>Algorithm Example</vt:lpstr>
      <vt:lpstr>Flow Charts- Example </vt:lpstr>
      <vt:lpstr>Flow Charts- Example </vt:lpstr>
      <vt:lpstr>Important Note</vt:lpstr>
      <vt:lpstr>COMPUTER PROGRAMMING PARADIGMS or CONCEPTS</vt:lpstr>
      <vt:lpstr>OOP AND Visual Basic Concepts </vt:lpstr>
      <vt:lpstr>COMPUTER PROGRAMMING PARADIGMS or CONCEPTS</vt:lpstr>
      <vt:lpstr>COMPUTER PROGRAMMING PARADIGMS or CONCEPTS</vt:lpstr>
      <vt:lpstr>COMPUTER PROGRAMMING PARADIGMS or CONCEPTS</vt:lpstr>
      <vt:lpstr>COMPUTER PROGRAMMING PARADIGMS or CONCEPTS</vt:lpstr>
      <vt:lpstr>COMPUTER PROGRAMMING PARADIGMS or CONCEPTS</vt:lpstr>
      <vt:lpstr>COMPUTER PROGRAMMING PARADIGMS or CONCEPTS</vt:lpstr>
      <vt:lpstr>Assemblies</vt:lpstr>
      <vt:lpstr>Properties </vt:lpstr>
      <vt:lpstr>Properties of objects</vt:lpstr>
      <vt:lpstr>How to: Set and Retrieve Properties</vt:lpstr>
      <vt:lpstr>How to: Set and Retrieve Properties</vt:lpstr>
      <vt:lpstr>How to: Set and Retrieve Properties</vt:lpstr>
      <vt:lpstr>Forms as Objects</vt:lpstr>
      <vt:lpstr>Forms as Objects</vt:lpstr>
      <vt:lpstr>Forms as Objects</vt:lpstr>
      <vt:lpstr>Variable Naming </vt:lpstr>
      <vt:lpstr>Variable Naming  </vt:lpstr>
      <vt:lpstr>Variable Naming  Restrictions </vt:lpstr>
      <vt:lpstr>Variable Naming  Restrictions </vt:lpstr>
      <vt:lpstr>Variable Naming  Restrictions </vt:lpstr>
    </vt:vector>
  </TitlesOfParts>
  <Company>Toshiba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CIV 257- COMPUTER PROGRAMMING</dc:title>
  <dc:creator>Franzy</dc:creator>
  <cp:lastModifiedBy>Franzy</cp:lastModifiedBy>
  <cp:revision>39</cp:revision>
  <dcterms:created xsi:type="dcterms:W3CDTF">2012-09-17T22:18:41Z</dcterms:created>
  <dcterms:modified xsi:type="dcterms:W3CDTF">2013-09-25T13:41:48Z</dcterms:modified>
</cp:coreProperties>
</file>