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handoutMasterIdLst>
    <p:handoutMasterId r:id="rId27"/>
  </p:handoutMasterIdLst>
  <p:sldIdLst>
    <p:sldId id="256" r:id="rId2"/>
    <p:sldId id="257" r:id="rId3"/>
    <p:sldId id="279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6" r:id="rId20"/>
    <p:sldId id="277" r:id="rId21"/>
    <p:sldId id="278" r:id="rId22"/>
    <p:sldId id="273" r:id="rId23"/>
    <p:sldId id="274" r:id="rId24"/>
    <p:sldId id="275" r:id="rId25"/>
  </p:sldIdLst>
  <p:sldSz cx="9144000" cy="6858000" type="screen4x3"/>
  <p:notesSz cx="7099300" cy="102346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7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34340E6B-C6B9-49CC-AED7-C74DCEC811CE}" type="datetimeFigureOut">
              <a:rPr lang="en-GB" smtClean="0"/>
              <a:pPr/>
              <a:t>25/09/2014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DD123531-D739-4790-A5B0-93EB049E6339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ADA705AC-DD70-4232-8AF6-DE9CB622BA0A}" type="datetimeFigureOut">
              <a:rPr lang="en-GB" smtClean="0"/>
              <a:pPr/>
              <a:t>25/09/2014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930" y="4861441"/>
            <a:ext cx="5679440" cy="4605576"/>
          </a:xfrm>
          <a:prstGeom prst="rect">
            <a:avLst/>
          </a:prstGeom>
        </p:spPr>
        <p:txBody>
          <a:bodyPr vert="horz" lIns="99048" tIns="49524" rIns="99048" bIns="49524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4EC4824A-CCA4-49A9-A5E8-4EB1C075945F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C4824A-CCA4-49A9-A5E8-4EB1C075945F}" type="slidenum">
              <a:rPr lang="en-GB" smtClean="0"/>
              <a:pPr/>
              <a:t>1</a:t>
            </a:fld>
            <a:endParaRPr lang="en-GB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C4824A-CCA4-49A9-A5E8-4EB1C075945F}" type="slidenum">
              <a:rPr lang="en-GB" smtClean="0"/>
              <a:pPr/>
              <a:t>10</a:t>
            </a:fld>
            <a:endParaRPr lang="en-GB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C4824A-CCA4-49A9-A5E8-4EB1C075945F}" type="slidenum">
              <a:rPr lang="en-GB" smtClean="0"/>
              <a:pPr/>
              <a:t>11</a:t>
            </a:fld>
            <a:endParaRPr lang="en-GB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C4824A-CCA4-49A9-A5E8-4EB1C075945F}" type="slidenum">
              <a:rPr lang="en-GB" smtClean="0"/>
              <a:pPr/>
              <a:t>12</a:t>
            </a:fld>
            <a:endParaRPr lang="en-GB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C4824A-CCA4-49A9-A5E8-4EB1C075945F}" type="slidenum">
              <a:rPr lang="en-GB" smtClean="0"/>
              <a:pPr/>
              <a:t>13</a:t>
            </a:fld>
            <a:endParaRPr lang="en-GB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C4824A-CCA4-49A9-A5E8-4EB1C075945F}" type="slidenum">
              <a:rPr lang="en-GB" smtClean="0"/>
              <a:pPr/>
              <a:t>14</a:t>
            </a:fld>
            <a:endParaRPr lang="en-GB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C4824A-CCA4-49A9-A5E8-4EB1C075945F}" type="slidenum">
              <a:rPr lang="en-GB" smtClean="0"/>
              <a:pPr/>
              <a:t>15</a:t>
            </a:fld>
            <a:endParaRPr lang="en-GB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C4824A-CCA4-49A9-A5E8-4EB1C075945F}" type="slidenum">
              <a:rPr lang="en-GB" smtClean="0"/>
              <a:pPr/>
              <a:t>16</a:t>
            </a:fld>
            <a:endParaRPr lang="en-GB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C4824A-CCA4-49A9-A5E8-4EB1C075945F}" type="slidenum">
              <a:rPr lang="en-GB" smtClean="0"/>
              <a:pPr/>
              <a:t>17</a:t>
            </a:fld>
            <a:endParaRPr lang="en-GB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C4824A-CCA4-49A9-A5E8-4EB1C075945F}" type="slidenum">
              <a:rPr lang="en-GB" smtClean="0"/>
              <a:pPr/>
              <a:t>18</a:t>
            </a:fld>
            <a:endParaRPr lang="en-GB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C4824A-CCA4-49A9-A5E8-4EB1C075945F}" type="slidenum">
              <a:rPr lang="en-GB" smtClean="0"/>
              <a:pPr/>
              <a:t>19</a:t>
            </a:fld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C4824A-CCA4-49A9-A5E8-4EB1C075945F}" type="slidenum">
              <a:rPr lang="en-GB" smtClean="0"/>
              <a:pPr/>
              <a:t>2</a:t>
            </a:fld>
            <a:endParaRPr lang="en-GB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C4824A-CCA4-49A9-A5E8-4EB1C075945F}" type="slidenum">
              <a:rPr lang="en-GB" smtClean="0"/>
              <a:pPr/>
              <a:t>20</a:t>
            </a:fld>
            <a:endParaRPr lang="en-GB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C4824A-CCA4-49A9-A5E8-4EB1C075945F}" type="slidenum">
              <a:rPr lang="en-GB" smtClean="0"/>
              <a:pPr/>
              <a:t>21</a:t>
            </a:fld>
            <a:endParaRPr lang="en-GB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C4824A-CCA4-49A9-A5E8-4EB1C075945F}" type="slidenum">
              <a:rPr lang="en-GB" smtClean="0"/>
              <a:pPr/>
              <a:t>22</a:t>
            </a:fld>
            <a:endParaRPr lang="en-GB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C4824A-CCA4-49A9-A5E8-4EB1C075945F}" type="slidenum">
              <a:rPr lang="en-GB" smtClean="0"/>
              <a:pPr/>
              <a:t>23</a:t>
            </a:fld>
            <a:endParaRPr lang="en-GB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C4824A-CCA4-49A9-A5E8-4EB1C075945F}" type="slidenum">
              <a:rPr lang="en-GB" smtClean="0"/>
              <a:pPr/>
              <a:t>24</a:t>
            </a:fld>
            <a:endParaRPr lang="en-GB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C4824A-CCA4-49A9-A5E8-4EB1C075945F}" type="slidenum">
              <a:rPr lang="en-GB" smtClean="0"/>
              <a:pPr/>
              <a:t>3</a:t>
            </a:fld>
            <a:endParaRPr lang="en-GB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C4824A-CCA4-49A9-A5E8-4EB1C075945F}" type="slidenum">
              <a:rPr lang="en-GB" smtClean="0"/>
              <a:pPr/>
              <a:t>4</a:t>
            </a:fld>
            <a:endParaRPr lang="en-GB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C4824A-CCA4-49A9-A5E8-4EB1C075945F}" type="slidenum">
              <a:rPr lang="en-GB" smtClean="0"/>
              <a:pPr/>
              <a:t>5</a:t>
            </a:fld>
            <a:endParaRPr lang="en-GB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C4824A-CCA4-49A9-A5E8-4EB1C075945F}" type="slidenum">
              <a:rPr lang="en-GB" smtClean="0"/>
              <a:pPr/>
              <a:t>6</a:t>
            </a:fld>
            <a:endParaRPr lang="en-GB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C4824A-CCA4-49A9-A5E8-4EB1C075945F}" type="slidenum">
              <a:rPr lang="en-GB" smtClean="0"/>
              <a:pPr/>
              <a:t>7</a:t>
            </a:fld>
            <a:endParaRPr lang="en-GB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C4824A-CCA4-49A9-A5E8-4EB1C075945F}" type="slidenum">
              <a:rPr lang="en-GB" smtClean="0"/>
              <a:pPr/>
              <a:t>8</a:t>
            </a:fld>
            <a:endParaRPr lang="en-GB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C4824A-CCA4-49A9-A5E8-4EB1C075945F}" type="slidenum">
              <a:rPr lang="en-GB" smtClean="0"/>
              <a:pPr/>
              <a:t>9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D50141-B5B7-41FE-AA8D-D99B96E87557}" type="datetimeFigureOut">
              <a:rPr lang="en-GB" smtClean="0"/>
              <a:pPr/>
              <a:t>25/09/2014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E5E51-017A-4FB1-A68D-0DF759CC18FF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D50141-B5B7-41FE-AA8D-D99B96E87557}" type="datetimeFigureOut">
              <a:rPr lang="en-GB" smtClean="0"/>
              <a:pPr/>
              <a:t>25/09/2014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E5E51-017A-4FB1-A68D-0DF759CC18FF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D50141-B5B7-41FE-AA8D-D99B96E87557}" type="datetimeFigureOut">
              <a:rPr lang="en-GB" smtClean="0"/>
              <a:pPr/>
              <a:t>25/09/2014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E5E51-017A-4FB1-A68D-0DF759CC18FF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D50141-B5B7-41FE-AA8D-D99B96E87557}" type="datetimeFigureOut">
              <a:rPr lang="en-GB" smtClean="0"/>
              <a:pPr/>
              <a:t>25/09/2014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E5E51-017A-4FB1-A68D-0DF759CC18FF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D50141-B5B7-41FE-AA8D-D99B96E87557}" type="datetimeFigureOut">
              <a:rPr lang="en-GB" smtClean="0"/>
              <a:pPr/>
              <a:t>25/09/2014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E5E51-017A-4FB1-A68D-0DF759CC18FF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D50141-B5B7-41FE-AA8D-D99B96E87557}" type="datetimeFigureOut">
              <a:rPr lang="en-GB" smtClean="0"/>
              <a:pPr/>
              <a:t>25/09/2014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E5E51-017A-4FB1-A68D-0DF759CC18FF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D50141-B5B7-41FE-AA8D-D99B96E87557}" type="datetimeFigureOut">
              <a:rPr lang="en-GB" smtClean="0"/>
              <a:pPr/>
              <a:t>25/09/2014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E5E51-017A-4FB1-A68D-0DF759CC18FF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D50141-B5B7-41FE-AA8D-D99B96E87557}" type="datetimeFigureOut">
              <a:rPr lang="en-GB" smtClean="0"/>
              <a:pPr/>
              <a:t>25/09/2014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E5E51-017A-4FB1-A68D-0DF759CC18FF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D50141-B5B7-41FE-AA8D-D99B96E87557}" type="datetimeFigureOut">
              <a:rPr lang="en-GB" smtClean="0"/>
              <a:pPr/>
              <a:t>25/09/2014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E5E51-017A-4FB1-A68D-0DF759CC18FF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D50141-B5B7-41FE-AA8D-D99B96E87557}" type="datetimeFigureOut">
              <a:rPr lang="en-GB" smtClean="0"/>
              <a:pPr/>
              <a:t>25/09/2014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E5E51-017A-4FB1-A68D-0DF759CC18FF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D50141-B5B7-41FE-AA8D-D99B96E87557}" type="datetimeFigureOut">
              <a:rPr lang="en-GB" smtClean="0"/>
              <a:pPr/>
              <a:t>25/09/2014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E5E51-017A-4FB1-A68D-0DF759CC18FF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D50141-B5B7-41FE-AA8D-D99B96E87557}" type="datetimeFigureOut">
              <a:rPr lang="en-GB" smtClean="0"/>
              <a:pPr/>
              <a:t>25/09/2014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AE5E51-017A-4FB1-A68D-0DF759CC18FF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CIV 257- COMPUTER PROGRAMMING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CIVIL AND GEOMATIC ENGINEERING</a:t>
            </a:r>
          </a:p>
          <a:p>
            <a:r>
              <a:rPr lang="en-US" dirty="0" smtClean="0"/>
              <a:t>FT Okyere.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Programming Languages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Fortran Basic Visual C++</a:t>
            </a:r>
          </a:p>
          <a:p>
            <a:r>
              <a:rPr lang="en-GB" dirty="0" err="1"/>
              <a:t>Jsharp</a:t>
            </a:r>
            <a:r>
              <a:rPr lang="en-GB" dirty="0"/>
              <a:t> C# Visual Basic</a:t>
            </a:r>
          </a:p>
          <a:p>
            <a:r>
              <a:rPr lang="en-GB" dirty="0"/>
              <a:t>Delphi C++ Java </a:t>
            </a:r>
            <a:endParaRPr lang="en-GB" dirty="0" smtClean="0"/>
          </a:p>
          <a:p>
            <a:r>
              <a:rPr lang="en-US" dirty="0" smtClean="0"/>
              <a:t>Etc</a:t>
            </a:r>
            <a:endParaRPr lang="en-GB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Programming Languages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Different types of programming languages work well in certain problem- solving</a:t>
            </a:r>
          </a:p>
          <a:p>
            <a:r>
              <a:rPr lang="en-US" dirty="0"/>
              <a:t>environments. For example Fortran is often used in engineering applications. Whiles Java</a:t>
            </a:r>
          </a:p>
          <a:p>
            <a:r>
              <a:rPr lang="en-US" dirty="0"/>
              <a:t>is almost ubiquitous in web programming environments, and most websites you have</a:t>
            </a:r>
          </a:p>
          <a:p>
            <a:r>
              <a:rPr lang="en-US" dirty="0"/>
              <a:t>visited have made use of the java programming language. C is used in embedded</a:t>
            </a:r>
          </a:p>
          <a:p>
            <a:r>
              <a:rPr lang="en-US" dirty="0"/>
              <a:t>applications (applications). Expert knowledge is usually required in order to make a choice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Qualities of A Good </a:t>
            </a:r>
            <a:r>
              <a:rPr lang="en-US" dirty="0" err="1" smtClean="0"/>
              <a:t>Programme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GB" dirty="0"/>
              <a:t>Efficiency/performance</a:t>
            </a:r>
            <a:r>
              <a:rPr lang="en-GB" dirty="0" smtClean="0"/>
              <a:t>: </a:t>
            </a:r>
            <a:r>
              <a:rPr lang="en-US" dirty="0"/>
              <a:t>the amount of system resources a program </a:t>
            </a:r>
            <a:r>
              <a:rPr lang="en-US" dirty="0" smtClean="0"/>
              <a:t>consumes (processor </a:t>
            </a:r>
            <a:r>
              <a:rPr lang="en-US" dirty="0"/>
              <a:t>time, memory space, slow devices such as disks, network bandwidth and </a:t>
            </a:r>
            <a:r>
              <a:rPr lang="en-US" dirty="0" smtClean="0"/>
              <a:t>to some </a:t>
            </a:r>
            <a:r>
              <a:rPr lang="en-US" dirty="0"/>
              <a:t>extent even user interaction):</a:t>
            </a:r>
            <a:endParaRPr lang="en-GB" dirty="0" smtClean="0"/>
          </a:p>
          <a:p>
            <a:r>
              <a:rPr lang="en-GB" dirty="0"/>
              <a:t>Reliability</a:t>
            </a:r>
            <a:r>
              <a:rPr lang="en-GB" dirty="0" smtClean="0"/>
              <a:t>: </a:t>
            </a:r>
            <a:r>
              <a:rPr lang="en-US" dirty="0"/>
              <a:t>how often the results of a program are correct.</a:t>
            </a:r>
            <a:endParaRPr lang="en-GB" dirty="0" smtClean="0"/>
          </a:p>
          <a:p>
            <a:r>
              <a:rPr lang="en-GB" dirty="0"/>
              <a:t>Robustness</a:t>
            </a:r>
            <a:r>
              <a:rPr lang="en-GB" dirty="0" smtClean="0"/>
              <a:t>:</a:t>
            </a:r>
            <a:r>
              <a:rPr lang="en-US" dirty="0"/>
              <a:t> how well a program anticipates problems not due to </a:t>
            </a:r>
            <a:r>
              <a:rPr lang="en-US" dirty="0" smtClean="0"/>
              <a:t>programmer </a:t>
            </a:r>
            <a:r>
              <a:rPr lang="en-GB" dirty="0" smtClean="0"/>
              <a:t>error- data entry etc.</a:t>
            </a:r>
          </a:p>
          <a:p>
            <a:r>
              <a:rPr lang="en-GB" dirty="0"/>
              <a:t>Usability</a:t>
            </a:r>
            <a:r>
              <a:rPr lang="en-GB" dirty="0" smtClean="0"/>
              <a:t>:</a:t>
            </a:r>
            <a:r>
              <a:rPr lang="en-US" dirty="0"/>
              <a:t> the ease with which a person can use </a:t>
            </a:r>
            <a:r>
              <a:rPr lang="en-US" dirty="0" smtClean="0"/>
              <a:t>the program </a:t>
            </a:r>
            <a:r>
              <a:rPr lang="en-US" dirty="0"/>
              <a:t>for its intended </a:t>
            </a:r>
            <a:r>
              <a:rPr lang="en-US" dirty="0" smtClean="0"/>
              <a:t>purpose or more</a:t>
            </a:r>
            <a:endParaRPr lang="en-GB" dirty="0" smtClean="0"/>
          </a:p>
          <a:p>
            <a:r>
              <a:rPr lang="en-GB" dirty="0" smtClean="0"/>
              <a:t>Portability- </a:t>
            </a:r>
            <a:r>
              <a:rPr lang="en-US" dirty="0"/>
              <a:t>range of computer hardware and operating system platforms</a:t>
            </a:r>
            <a:endParaRPr lang="en-GB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b="1" i="1" dirty="0" smtClean="0"/>
              <a:t>Algorithmic Problem solving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An </a:t>
            </a:r>
            <a:r>
              <a:rPr lang="en-US" dirty="0"/>
              <a:t>algorithm is a finite list of instructions describing how to transform information from</a:t>
            </a:r>
          </a:p>
          <a:p>
            <a:r>
              <a:rPr lang="en-US" dirty="0"/>
              <a:t>inputs into outputs. There must be a machine that can execute these instructions. The</a:t>
            </a:r>
          </a:p>
          <a:p>
            <a:r>
              <a:rPr lang="en-US" dirty="0"/>
              <a:t>execution of the final program must terminate in finite time. Algorithms can be </a:t>
            </a:r>
            <a:r>
              <a:rPr lang="en-US" dirty="0" smtClean="0"/>
              <a:t>defined without </a:t>
            </a:r>
            <a:r>
              <a:rPr lang="en-US" dirty="0"/>
              <a:t>reference to transforming information. This means the instructions should be</a:t>
            </a:r>
          </a:p>
          <a:p>
            <a:r>
              <a:rPr lang="en-US" dirty="0"/>
              <a:t>simple enough such that each step can be done without thinking about it. 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i="1" dirty="0" smtClean="0"/>
              <a:t>Algorithmic Problem solving- Example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smtClean="0"/>
              <a:t>E.g. Algorithm to meet Friend at Airport</a:t>
            </a:r>
          </a:p>
          <a:p>
            <a:r>
              <a:rPr lang="en-US" dirty="0" smtClean="0"/>
              <a:t>Step 1: Take a Bath and dress</a:t>
            </a:r>
          </a:p>
          <a:p>
            <a:r>
              <a:rPr lang="en-US" dirty="0" smtClean="0"/>
              <a:t>Step 2: Get a Taxi to Airport</a:t>
            </a:r>
          </a:p>
          <a:p>
            <a:r>
              <a:rPr lang="en-US" dirty="0" smtClean="0"/>
              <a:t>Step 3: Alight</a:t>
            </a:r>
          </a:p>
          <a:p>
            <a:r>
              <a:rPr lang="en-US" dirty="0" smtClean="0"/>
              <a:t>Step 4: Wait</a:t>
            </a:r>
          </a:p>
          <a:p>
            <a:r>
              <a:rPr lang="en-US" dirty="0" smtClean="0"/>
              <a:t>Step 5: If Friend has arrived </a:t>
            </a:r>
            <a:r>
              <a:rPr lang="en-US" dirty="0" err="1" smtClean="0"/>
              <a:t>goto</a:t>
            </a:r>
            <a:r>
              <a:rPr lang="en-US" dirty="0" smtClean="0"/>
              <a:t> step 6 else</a:t>
            </a:r>
          </a:p>
          <a:p>
            <a:pPr>
              <a:buNone/>
            </a:pPr>
            <a:r>
              <a:rPr lang="en-US" dirty="0" err="1" smtClean="0"/>
              <a:t>Goto</a:t>
            </a:r>
            <a:r>
              <a:rPr lang="en-US" dirty="0" smtClean="0"/>
              <a:t> step 4 </a:t>
            </a:r>
          </a:p>
          <a:p>
            <a:r>
              <a:rPr lang="en-US" dirty="0" smtClean="0"/>
              <a:t>Step 6: Get a Taxi Home</a:t>
            </a:r>
            <a:endParaRPr lang="en-GB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/>
              <a:t>Expectations of computer algorithms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b="1" dirty="0"/>
              <a:t>1. Finite list </a:t>
            </a:r>
            <a:endParaRPr lang="en-GB" b="1" dirty="0" smtClean="0"/>
          </a:p>
          <a:p>
            <a:r>
              <a:rPr lang="en-GB" b="1" dirty="0" smtClean="0"/>
              <a:t>2. Mechanistic Execution</a:t>
            </a:r>
          </a:p>
          <a:p>
            <a:r>
              <a:rPr lang="en-GB" b="1" dirty="0"/>
              <a:t>3. Finite Execution</a:t>
            </a:r>
            <a:endParaRPr lang="en-GB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 smtClean="0"/>
              <a:t>Understanding the programming process </a:t>
            </a:r>
            <a:br>
              <a:rPr lang="en-GB" b="1" dirty="0" smtClean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525963"/>
          </a:xfrm>
        </p:spPr>
        <p:txBody>
          <a:bodyPr>
            <a:noAutofit/>
          </a:bodyPr>
          <a:lstStyle/>
          <a:p>
            <a:r>
              <a:rPr lang="en-US" sz="2800" dirty="0" smtClean="0"/>
              <a:t>A </a:t>
            </a:r>
            <a:r>
              <a:rPr lang="en-US" sz="2800" dirty="0"/>
              <a:t>programmer’s job involves writing instructions, but does not just start typing at the</a:t>
            </a:r>
          </a:p>
          <a:p>
            <a:r>
              <a:rPr lang="en-US" sz="2800" dirty="0"/>
              <a:t>keyboard. There are six programming steps:</a:t>
            </a:r>
          </a:p>
          <a:p>
            <a:r>
              <a:rPr lang="en-GB" sz="2800" dirty="0"/>
              <a:t>1. Understand the problem</a:t>
            </a:r>
          </a:p>
          <a:p>
            <a:r>
              <a:rPr lang="en-US" sz="2800" dirty="0"/>
              <a:t>Programmers write programs to satisfy the needs of others. For example: the Human</a:t>
            </a:r>
          </a:p>
          <a:p>
            <a:r>
              <a:rPr lang="en-US" sz="2800" dirty="0"/>
              <a:t>Resources Department that needs a printed list of all employees, the Billing Department</a:t>
            </a:r>
          </a:p>
          <a:p>
            <a:r>
              <a:rPr lang="en-US" sz="2800" dirty="0"/>
              <a:t>that wants a list of clients who are 30 or more days overdue.</a:t>
            </a:r>
          </a:p>
          <a:p>
            <a:endParaRPr lang="en-GB" sz="2800" dirty="0"/>
          </a:p>
          <a:p>
            <a:r>
              <a:rPr lang="en-GB" sz="2800" dirty="0"/>
              <a:t>2. Plan the logic 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The six programming steps: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The heart of the programming process lies in planning the program’s logic. During this</a:t>
            </a:r>
          </a:p>
          <a:p>
            <a:r>
              <a:rPr lang="en-US" dirty="0"/>
              <a:t>phase of the programming process, the programmer plans the steps to the program,</a:t>
            </a:r>
          </a:p>
          <a:p>
            <a:r>
              <a:rPr lang="en-US" dirty="0"/>
              <a:t>deciding what steps to include and how to order them. You can plan the solution to a</a:t>
            </a:r>
          </a:p>
          <a:p>
            <a:r>
              <a:rPr lang="en-US" dirty="0"/>
              <a:t>problem in many ways. The two most common tools are flowcharts and </a:t>
            </a:r>
            <a:r>
              <a:rPr lang="en-US" dirty="0" err="1"/>
              <a:t>pseudocode</a:t>
            </a:r>
            <a:r>
              <a:rPr lang="en-US" dirty="0"/>
              <a:t>.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The six programming steps: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/>
              <a:t>3. Code the program</a:t>
            </a:r>
          </a:p>
          <a:p>
            <a:r>
              <a:rPr lang="en-US" dirty="0"/>
              <a:t>Once the programmer has developed </a:t>
            </a:r>
            <a:r>
              <a:rPr lang="en-US" b="1" dirty="0"/>
              <a:t>the logic of a program</a:t>
            </a:r>
            <a:r>
              <a:rPr lang="en-US" dirty="0"/>
              <a:t>, only then can he or </a:t>
            </a:r>
            <a:r>
              <a:rPr lang="en-US" dirty="0" smtClean="0"/>
              <a:t>she </a:t>
            </a:r>
            <a:r>
              <a:rPr lang="en-US" b="1" dirty="0" smtClean="0"/>
              <a:t>write </a:t>
            </a:r>
            <a:r>
              <a:rPr lang="en-US" b="1" dirty="0"/>
              <a:t>the program </a:t>
            </a:r>
            <a:r>
              <a:rPr lang="en-US" dirty="0"/>
              <a:t>in one of more than 400 programming languages. Programmers</a:t>
            </a:r>
          </a:p>
          <a:p>
            <a:r>
              <a:rPr lang="en-US" dirty="0"/>
              <a:t>choose a particular language because some languages have built-in capabilities that make</a:t>
            </a:r>
          </a:p>
          <a:p>
            <a:r>
              <a:rPr lang="en-US" dirty="0"/>
              <a:t>them more efficient than others at handling certain types of operations.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Code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7346" name="AutoShape 2" descr="data:image/png;base64,iVBORw0KGgoAAAANSUhEUgAAAO0AAADVCAMAAACMuod9AAABUFBMVEX////9/f/39//w8P/y8v/19f/6+v/Z2f/h4f/5+f/u7v/r6//f3//z8//W1v/c3P/Q0P/Jyf/l5f/Nzf9iYv+0tP+QkP+AgP+amv//7++hof+UlP+ysv9qav+np//AwP+Li/+Ghv9zc/9YWP//7u6Dg/+5uf//9vb/x8ejo/9eXv//0dEzM/9wcP98fP++vv//4+NTU/9LS/8AAP+rq///sbH/nZ3/gYH/u7v/2dn/eHg4OP//lZVNTf//zMxCQv//Y2P/T0/x9/H/OTn/qKj/bW3/jY3/XV3p9OklJf//QUH/Li7b7dvC3MK31LekzaSTx5NptGn/SkpUqlQaGv+ny6dyr3IwkTCLwYt0unRoqWiUvZRGnUZ9u31hpGFRoFGlxqX/FhYunS5DlEMhiiHE4sREpUSGtYbL3csAhAARixH/AwN2rHZGk0adwZ271LuV368jAAAgAElEQVR4nO1d+X/aONMf7sPEYGPAAcxhzoAhQLghIRAgkEDuu6HZ7m7aPH33efb//+0d2YYkbY522zTpNvPZeo0lS/PVjEYjWaMAvNIrvdIrvdIrPSeVywDz+A9WVp6blR9AG1EoV3vdRL9c6T43L09O1R5AbmMzCdXNvdxzM/Pk1KsBlFbq1US3W64+NzNPTenVBF4TBGet9tzMPDmVS8/NwQ+kaO/fL9BrSlaem4MfSSu/kmh/TUokpzfdSnceLfVNtwr9jlsDcboK0bJyGyW505WppZuvVJrz0/sS3tU+HdPSWFHiLsOYJByUb9ZafarRv5mrdKPyXame7qJy1245kbX19M2fpTrk1qZMruYgUe6pv3JruUpdvZ9fxRKr/U9qWsfCE3dZRuK/wuaNB4n6Uzmy8xtrCp5ERRZG5V0J6u/aG3XotfeayB6mRuub64rcCNoNyLU3KwnI9VACVYIw+W6zlFuH9Ab0k1Cv1jbfrfVLm+82SrCyudmF3LvVdzmotUkBXdVDre1trm/WoLy5WSu/22wnYa33rovDxOZ6YmVjYy99B6ffg6rl9VJCuWs3SSWlLvTLvWgb6iWURGIVn3X7SvtjYrta3kNAUEneQLuWq63XNqvrZWgmARttvjevyrZdy63ncu1EuQ9deQhI9pXKar1kr5TMtSG9Dl1S9lpyZR2qFag3K8nc2lOhzSW68woDUCu1VxS0pQqiRTD9NEGbqKxX1hW9LO11+3uJ9Xplo3qNNrcJmG2tWumraHOrOQVtdA+VI5erk2xNub1W6oqS1Cq1eqla2qxUNqHcJGght55olqC63sslek83JUtc3xIJlkpTtDWoyGih352PKrlkTcZn0egNTY5uwvw6ygj7XpNoMqJV++38xg20TQVt4gbaam8+Oj9FW1tPlLtQ6tVzcvd5YiqVk3tJqDX7uX6pjlKpr1bXc1BBo7zSW6muzNCuQbdeK+VQX0ukN9aiUC+X67W1WrkNpUoap1TRVUxZwTaBSr/bm8/1yHtV2Z5Vm0pltXqtVyol1qsrRJy5eWwp7Ni19eTeSrmbfJeG+XbyXk6/ByFOtFNNpGStikNFvUv6ca7ZJb1NHYhwWIl2cRzpEzue7peICJGzZjOX6PebNZjvlhEorGAKZlqB+XITm6VK3kM5IzXVcSlajVZxKoJ1ruDQh2+iiZJLq6plJEo/dg7am388z9cQsfny2PQiqfedGUvklH/PSzMGcul7Pee7EnLp2ZvpdOKODC+QkrmKymqt3qzfZxl6dzzrr6kWB7rtXvmODC+QahXV+CXQQNSaK4iggk4hcRoq3fVkbXV9BduBWJjcKo6E9X5vKsb58hTt2nyt/Z07+RNRcn1N8dRz/dzqXj26Bul2rp1D5wfedRM4DkRJdyNe7F6ytDr/rtacYoSuepdD72/9pVqf27SSKOdkadXKzVKunugly91uL53cIwM+QL2yQlLXiNsP0XZ0FZIzrZ6hXVvpvlhb+wlNzWSt3E/m6vPVSiXXXS91kwra+dKq4uk8gHZ+k6T8eM6/hXIV7KP1+fl3q1H04SCtoF2B0ioot5u1pIx2dfoGQZsj2PeqyfWfxChPKVGRrVWih75TaYN0ZvR8ob7WzkF1bW2jC+m1vVqifr2c1VtbQ1+P2K/o2pNN0Z6M0HF9sjWDF0i5UvUn632v9CBFo+pqAsz3N9ZveYjE7Xh391ttVeWTzc+Sevd+UarfsQTXxRlVc6P9QLdP9P7v+32jKnVX1ZUanMoj8yulaiKRRic4kdzoJ2FtpUTmdqU0WQmU75Fy1f68rPhosqrYJMn0dHqWSJZ6SZKSgFrphhs6vzKfLOE8P0pSyIsqreD0v9tHhy6RqGI3yuEcsJarYmm5arK6Ml8lpSvtd6O4ZAlniSul2jxmqSbSX2NrahubSt25SrRcryQqpXqTTL97sLKBrLzr1/uQXi21ce76f2UVVDS5hjfr5dVSeq27sQIbzWZlurZRxtn8erNXjq52V6egEt31frXXxYp6/XozsYovqinpXjlRz3Xr9Wi/0q/ASi/aTlfL5dVoub3abKc3q6uIkZSTuy6u2ys1cRzsrnfblV6vVlrvfzneUq2SlH3cWrPbT/aiKJR2VF5agdUVHGSj6Tb5PNYs43T8ekzdkNcQ0+10Bfpl2IjmVuUyEvV0Yj2J3mdtr9pEDtUqNiq5eRzf1qvzckoFnZFpQd1utFKtpFdXcETHMbsszzSwmG6zWVuv9uXxjsDsXhe3VoMEoFPf7FXSFfSCot29L//GM109R1+qFu1HK+29zRto1wgqLBqbc379+iVEi15Gbi9dJqtKa8pKlPIhrZ7EN6Ib5c31ttqpy+vdXLSexul8bg/m97qYMltrLnej/XIy0S/hw3YCku9wdG+3N9PdchnRlnFCoqBtXhe3mSDOwQp01yvpfhd7R7VX+WrfptZPVsq9lQ3U4GgPmmotMtpuGerdT9HmNqC6eo1WkS0y0U4mNhPJNhHKdDzLlVeblSq0q8jpSjtdl1NySRVtBetdraHizMN8vdyO9nKwrqJdBTI7If22KhcXJcq8V8UpebML9TpBi1OV/j9YoYzWc7WVXAL7wrtEr9dGlkprfZz8pDcQyyrOcaJ7t9BCZX0jjWat2YdNyKl+crJXx35baW8kE5XV1WsbnEuTFOwQ7b1qorK+iv5aWS6uXE5U0rmVGpTavTpZdu43y73K5kq52Uy3q2s9skOiinzMy8VV/4/U0V6tQG19tVetpyvl6v1LEA9SdTWaSEBifnpBSzpPll/Jf/IC6w11IWgTmIzPSPbrtPl59UWSfEu/lDKVFFKcXAPKFuecOfI6eZiQSyIvJkixyaaSaVZcQtGgqMqSku0fUnL1C79f55LtxzN9Ea2QdfJ075714+SLWBFJNr/TJACt00OyyX3/uYa8ywRt1Hcv+CVSc6VOVsL7v8aOk+jG5gpMR5B/PZVKq+i6Vj/37v+VNJ/ooiG/dyH530i53k+2rPRN1P/372C9QWu/0gpN7kX4LK/0/chkB8op31n8QT0A7aLVFMrlX9Qot0bGgFe7/dN3zQBW04/i9HuQmweGk+8sgTxybhdiagpTiEeKyq0xwuKV5z95N0XyZ3U/itXvQD4vOAXQRVqLoBeInAIhvDhbeZYJQzAFYUrvdhUOGlkNfzDMM0C3lu3aiNhCNWDzmFMbczwvgK8iX9hczEA+qEuxOhntQggvQ3M84hBsqQUQWF3GDhxFUrx4kexMXidRC6gBPh8pIFB8Ru6/lviWJyVSLX+xZbtGa2sB1XI03JFFyLA60aRNmUHRZLYB1jzFQVAAEF2kAH/4Wfn/OvJhv81QBYZhLFaBmCGC1kzQOsNgbRG0mU/QLv/caAUQXBqnQS8w+CCewovkKHLOLLiWweOyS3ZLipjtooiXFuNKWVMy2p9Qk11xoHkwiJGwHpwRIqcY5wA6laHskQhnAzaTDbEQJCl6D+cEW0owa33gQDmbiZWyhH8mK/UtpIxA1udm4weR3YY+yE/lXaDrMGd8bhZ+IIW5X6XnIVki2udm4QeSNmJ4bhZ+IDH5X0i2VMSjeW4efiBRy7+SJht+qX77a1kp8HjZ52bhBxK7+CuhnRE7lJxQlBpu1ZN08OTGQ3+Wcc5z/Y6UoSAuxT7L8xDNDSXGJDVmXcjkxkHQ/+nMMRBX/m/hHSKwKTBkyQIKGHkpAKCTOPNX1XkHZYMQYiDiBzNoWX1AcFiN1HLRbNTabUaYY22qEugjLJn3syac/lAC1hokM1+j3f7ZyG0xmwlTNvsckP9TevW52+X0gE8A1qihLHN+zknpYh6zHix2uwWrlitqqI2u9TAFsElYKwU6sszpJfNqA1lo0bAm6kZleG9kLTKzQFEm9pGh1RMEtxPEIgyBLtBCIew0FKXMgjYkpIoQL/jyNjmb4SAsMcCkPNjaZgE5ixO0gZTAfzq/oIe+Fg3xlBgGSQcgLKrPfS5nDIocCGadYDJlWuHFYD7Pm4DnOC8wDV/BBMHMFMQC7SFoLRylE7N5B/AErZWgpTkPdw3XLlqQHcotpFD4WS5UfMT8omx9y0KEhQbQy8DESOPgDN4gaegWxEPgUbRN39IVs5BxgDt4jdYiac0Rea5LhUQxE5cb1iQgb8ZlK4issBgw5KcWwu1yDMUhDRlWL9JAZ1EpFngUo2S0L2uYLIS8EPZOudKj0GyNbObAGg8DnbmB1ueHrH/GPSs6eLOHamjoAgouAJovkG2cEv0EbR6CHqKZHAOmAugaEC+CO6BUz2HL6yOtwpC5RmuWwKA0tIV2OpwKLjoMxRDbKhQO2AWxQOenFfniTnHOK6poHVnUcC+itTVAnzcyPFkCy7hucmaTTEzB6hsWWuI1Wm3WCYFZo8BcyNMIem3IbAsF90i31s1BhgY3A4shaGiYFjBZophcEPQSmFqfoBVAJB0HWIJ2UQCiAKwiW1YoLLcCmhlaS56olOmAz2SV1/XgYVCTLRKWYU2ZwCFiBq8b+ZXAhrKV0XoCt9GCIUW5EKcRvCHCLaLVuF0QK4JhqszFoX/ZpZWZfRQtI8QienBn+EgQsuHsEGycD2e+Cym/xZMVvOAKEAWT2yUCQQLYG7KBIYYKwea9NCAY1ZpbtFqDcoc9LuCBosCHdNSBo6F0BGcmHKGcDS/nhmKGl2hsnpATZydFG4TEjA+CPuDd4MreZM5+gFKnrKIbAZpaRRYsbjEOTs6XYq9zuhrUkhNkZkG0PYxW62SwPViGMVmActI0aGwMys3gdFj0+A+tHLBKKxpNoLODxsTQqOoUgzImOS1Op/7TMg1moMygcTC00UhbTMpHFK2DscEcwzgNeOswoVzNWLORdlKkMgPoWGBZMLZuMYfsyHxhJqCdWJCVwUd2wmF4OiBa7RrkCJlFtmw/2cwuFPzCjNynX+N+Snpa6Vw7M1o+gCOpz2W5KxvlQgNkx5HTUZyaeJosuwN7WxgBWW/9M57NwXtX+6j4A2yhxtrUku0+l0YT9DmnSU6fL6gB13RcMzEKN7N1tvgDpkqa3WmYiAMMAe6zfihXGUGu4zj2i8Pp6mrRTa7srTEDhrKdCMzQMh64j4ree5NQowOK94Kk9wrYd0X3NMnNM8vo+019W39YGQiYaTrnhHtpSTxwglWUcKzXCliCI4NoTa2GOhQ4ClJGC/5hYdkSlpbRDrZ8C1j0suQuDoeFRfAOcXzwSg0WeKGAZUjYsBS3hEaIbjTQpA8PGv45LN0Aw6wUBL7RwPGqEZP8YBCnPa+RlVxgCEkcwU8Lcmu7ixDMgl1qoB/BoLukjLfoz5vIcBmKiUuSYKUkYahzhQja8AFmpERJMGWXJO7eGc8S7eJIUSGsf4ZWCFIRhRe0k5zfKOldLTpizIrALNMIeTkONPjlL0KOMA6Yc+gP8mEQGBktNi+WkQmATgPOsMxoCP1Sk5MzpTTkWxLCNoBdmI6YDQed0sSzEGiFKJoJyarvzjIhD7Ts+hR1jVYztMbz4HPHl2lIIa9sYc7ri8toIY7iwbL1FhAekK0EjogGBzx0VWdorXmDJav0A33RnS+iW+XgAmHwo0vjNuBg15qDqSYjHCcHbAt4RhMLKmg1KUS7GAmhzgc9Fi0pnSeeWipQ8IVwjGnIzZSZfl1pgC2lDaV82VbYu+xSnEJ3ihdirORzD2+gNS0D1QCfJ4DKGnESrxHiHhUtOgZgzuBwTPzAe6mBaCHrMpvnVLTo4ujy2inagNvsCdgI2mKMfO/zLDWWHNDSXaMNIQryNfQGWuBIa1BFQQfBmNHi8ZPSCVp/lrVRKlr6Blp7SuvjWTMVXvYJCq+oyYvo/VI2swbRGhW0yAfbIJocDAHaGBltFj15GS0xt3p7i3kQ7RCcy2gQbEEaLFlilFMOPYRCwRSlQV3U8EXdcAHyNC9RKTMnsgUr8AHIhuzYrzjWgLZapDStYNYNPkaTXYSDRbvJYF6mreAyxTM6bCVauyiXLmFv10UY2qVaRtnXVtXLnjfSHO108pL9QDGCipUSF8x+1PmISQ/BCKWFVhzV2x2wC8gCj35PhqDNmHAGyPI+FscMquCEsJu6dxzggV0Ao8vjRqHYY+ikB5FnvS+MPkuRKIvPXWTAHua9mmDY62KLWqD9Gj2fjYN2IYYTsVjYo3XEfBYI2jRxE7o4Hg/tCcX8qMNhE9mzgz4mlm5TKnLEPAypE8k4WzHggQoY5fxOv2FBGRIWnWBygTbkWUAtjuM0DXxhO9Axtx7NvGdBB+aYT6/zA+0yxTxZlyYURueKDWWxLamYj7oP7fORK/TcHPxIsvxkn0Vf6ZVe6ZVe6ZVe6ZVeaXRCrtvjh/KcDKDz5pNnW//9qwM7b9/+t/NQ4dtfwAGWjvQXwJuLyy/Irrwzur59+znvo+17uDrZwktnf6D86ij/deTLNMvgfNzpvJV/Xz/sdI4HsLvduc6uXG69uXU6UF5Tkm++PnvYwdLxukN42b4uvXOTmc6N18l9Z/9yWtLl+1mVnc5AfTreHd0Jd7BLHm+fqL+O4PAULvfPtmF7f1+te/DXn293Oh8nH6/gav9sMiuGoCXCuDqeHA0ud9+edrZ/vzh7D5O3+2rLX14cH22djGHrA/zn9GIbU96rKZ0LuNy9Op/sDwYnWDoMTv5zE+3g9OxoAMcw2O+MPk72R/97PzkdwMnFOdZ3dnp0Qt5R+Li6+HNyBTv7+4eoHrtHikyv3h6fbd2Fdou0KZwPpsBgawKTHSI5bPRpJuS+cz7YnsDRGE5mekPQvn2zjWVjFVjA7vhwsn11sXUC4yM1y3gi13B6iZkH+1dHMNpV0b6Fy9OrE5gcyqUjXdxEe7VPuP6DyGJ0Bpcnv70hOniMcgA4OoTpO4RIiZ3jztV7gA8z1RhN7hRtZ0KYJ4VM0V5OYLR/Mb78eHHxn5toCXudi/OLj3/fRHsyHsMV6dKjo4vj8eHO4dXu5Pji/O0MbQfZ6Vx0kHO42P7z4vyPm2gPYWd7yvkfN9F2JscnU7QfUON+u4LDrdEFDI5RtgTI/qyHjxHt6FwWzV+DGdrTO9GO5HfPrqZojwAliI/3Zw1wA+0unM6aFF/DmhVNRrQdlPqpgnbnhj0jsoWjnRPSNIPzy5PrVn6LXeYWWlm2OzfqPITzzgg1+Qguj37bhp2twTmM3t+JFhuBpDyKdkJac6peyMTu4f4EDg/fTDqTk61Z3ZOTsYJ263RrRwG8szNBdb0gWjUm8Ha2t34fb+9sjy9Gp9uH004z2j0cwfZHZO3Pk8lJB1O2ZxXt7v59KEvzFDvHYOvPrRFcygaLvLezhW1wcrLzO/bb7f3L394f4u/dnVNkifQbODlScyp6eXSCvQ+OZmgHu9vXRvuajmUbdT1OjLbGI7xs4ZCztTXroQO8vYIBasB4a8oPyQNXpPzBSMkyHgxGg85VR0lS6AoxjI5JRVdbHcy0NbpR0WAAo5FS+mDrb5K0taWU3hlvYWUdLBO7CF7+d/i3mhGLVDlS0Q7Gs59X1wIdbd2BVhkP72yH70fbpyCr/T8j2Sq8uXo03wuhv89Jkx89mu8eGvyGl7sk9c9Kk/X1avBYvi+iznimTJ1PxIFafEvXZrd/38w1/j583Evbsi3a/z6N19mdcdv5xGncPkH429dgDqe3N3W8c/q0Kqvwd3mm/BpcnKLeDXbPt4h9mxnl3eMJbB/vo4tzPjkfwfnp+aCzg8/g7OR8Cy0pOie/Tc5P0B59JE9lcMcfyPV86rdcfDze7ex+xF8fJufYELsfcVQ7Ocbh5I+T4zHJfwqji/P9p0Urj4iz4Wtw3tnZgbOtzun7rU5noj49RRwkZTLYvbxAhfxzhF7fETrJ8MflaHdwPMBR4H8T9KWw7WaqiuMkOn6DmWcs+2BkRPxru7OLmvRhRIZKdGyPt8b7MD7FMe1ka/D706KVmRhNfUTZc+xc/O/w7WQyObxQOSXyuUSv72IwGb0db6Mj0DnfPgR0EYm3s31+ePgnvBkDumWDa00e/UUU82Tmrk7IHdGYvwadUwXtaPcD1o4+w37n5OjwwwVOIXafFK3C3rU3rqAdX12N3u/uvIfP0e4i2v+iY3oD7cXV1RUZIz5BS6xw52rm9MzQHiloyZxtcPX+CstAtDsfsJDdp0Yr26jB/lTdCNpTBN+57Py+szN1HndO8ff5aLIzOJXR/udy5xRZQ9/umOA7H3UuZ7KdcYuqDvh8d9qQBG3nbDRF2/lLdlfe43wB0cLV6WA0+rA1elpNlmdghzP/tfMbIJrOyduTzs7o78Pp4xOck12eTWCwPXgzGsPxzlEHDt8iDvTYd3CWgrfo6xAnZeutatnenB2hqCZvZ0VvI7q3R2c78L9BZ3vQwduTwdG0DHzx7Gg0QP/vKR2dgWyjvtaXungKVn4AKRbzobWWu+iPJ+Dkh5CGshrBqLNSD27L0li/JQR1jpoD0Fut935ENkw/pus1WjDOgUbdxaTTYYLFOncrs9Zqne5BNpIb7e0NXpo54/1QKG4pCK4DLrV4bxakeCH8DeFSC6mWHqSCELknnc2qmxKohjMMixEwD+WfWveQ7EdrRW7hcbeElLoBTN5wG1q4XVgr+OmhFTeJbBXIEiy6hWLYvBDyAlX0uXgd5Zt90fcWuADY/V7eQPvcDnDyRa8fmJD/88J4P77kdAfAaQcwTzMYC3ookM0ftIv3ah1uNw0MX+TjEAyRzWWLPjUfVXCGyE5ZtoGlk20jAtkP5xQtoC2GphuD3AyIfpfW4NI7hFY4GCxEeDuwbt4K9iJfxDIeRSvvWGOX/A7aR0dc9oiPC9PcwsJ037tN5M2wOGQcc/F4MEJ5OcFfsKec3Od795Zc7hAVYTIustNrtqvWiLItEG79ktOhLS7GOZ1P4OJ5B+dIIR7PdD+dYYFdJLuerC025RRc8j5pZXeYP8Pk1W/5bidEFlM6SjDPBQQHZc2GzHMQCbizsFig84x2wfbAphqy0z5+ILXI/nkg3SuQtWXprCvU0rOzbYFEBHHSZBqrPeMIeHlTPszrgsrePK/UahTUfi2BI1UM6RBGtujhp3sgCdrWUIpAMSCXYRLsfCDEFjwBXTwMkL8VCxxcakjDBV7HiDO0RkuWBreqKfyBlNJyBC0wHtRxX0A+tYFqQdw73Tr+gGwZcIl6rQbMZOs850llbR5E65FCsVkMDFFastsMAplsi5bRZiPhmCJbulgsTvdxku1X3uVwzGUVhHBmujlaUzBAIWixQJFIkccybHzAzRbEVDiGePK34nFQk+0NPi+XPkVrEGnsJDPZ8t4pWqyWALS3yMEVyKH7dif+hGi7NmJX+605Ix9k4ZNl6y+2dDDbDTpFq+dY47Is20ggBBrFuDA8z3sN12gdqMAsCCl/Q07XOg0OtE9yvyVodfk5XcFO0OZ5nxzhcns/F+m3LSYsly7HGThTBJKGUzUF+62XF0zmFgtMhuwbc6PyDK1M4XG0juFQ0GKvIEOATSAWLRIR7SKdKboWpYYwzRZDk+Eie069hVTD4eV9dMEck1qf99shOAsQkhpFEGNMRB5IDOHhEDM2CLMBIh8flmH3LYTNLVuW9CDw3YqBkm2yBktHpMwBpweLKPnZvBRTLbNvSVq2M1KkYQarIBXBLuWdUBxKqKIL07CAl0ym2E+2Q/6byOB/gZvX/gVERaRbUSlO32xL5KLr8+xfU3Ir/4UiyxBruNi6ZQbin3RAH/H1pEbjDp6wu4Luy0IoCwFLEDRmmiJnoNFaq1dwUkDRNBpkF/oDejMJGTTStIHcmtSWMNlNGovJgSk2FnPO0fTnfiUbFlkjWFmTXWeiSeih3W4HHT3b7kfRNhYvLGjplstGQgitDrDRVpkPIxUS8VZD03rQ4osaVvDZ52BooJfAQIozsySnUlxLS/aIPuRSTMkiET4dXJhjYcnNeelMAcezgCfr0cZTReIg83k7eIWMD+KNmSu5FOLiZtFdsEMjJIY0HjH1uRMZj0S8eii2fF5XNpSi4g1ObBhET17lSst5CiIrhFJ2q1fy+IFEdEEwFRN1sOSLuJxcnqehyGVDRtOQLzDBgrDAgmTRDjWMGEpZU1mPR6sU55Ddb3nEoB45Gskkhxu5XYAVSlZ8UY5a1Mmxn2SDM4la9M81QBMxLuKgrIqwMWdbBgs5Xq5lNgvOPOgLKkQBSXWrAsT3KpJjjDSQjS/GinHBnwVWnRowAvjEQADiiDKCSsLjaG4UncYMAw0DOo9kH7++oQGBMmVIOKrsySxxBREMWFwQXUaBYuTiFuSzrpzE0XAsPYyWIvvA5UDABSVGU45aDOZbQ5McCkzi+Iqm4XLhQBOfOWWaZfQFdZnWkOyfZ4XA0nKhoRbndDicqrrLEbNFZNLEtYbxRXc8LsYOCi1ObYswuISQVGhgm6D2kPpBhwrmDkIBmJS8s90kYb06U5i0mexLDx06jVzcIvGlKK9cnE+eBDgyZD/8ndE9N0iigVJlq0Sk4iRKl6e0KVW2JGpxrkXiBq/RohbQhYAXQj4ZLfF11Gpcy/n8MnUbrTG2CKJrMeSKZwIxObyJsquyLRZJwUD8fadg1VCKbGW05HQyfYuESNIyWuLfgITuilxcnKBlSfiNVolnBCcJcDU+EscHxXw4C04uhM06BLqFjnLIocnyvqFpgUvxJDgh7EXP1hdWeoZCS+G8K5gpttz4jjmi82Td6pxNo0VSMxGPDgIokoBnQXLFw34XR2djZCK3sEz6bTiSZTPuMPpSsYwf9NlMLB5MhUUrtiCTBzpC+q3gC2uVIMjF5QALB6STkOLiER3FmbUiKY4h554pcxZz4xG0GpPDBhqbA51SExjsaJ4dxFSa7Fqaph1glaMWjbQD7elsPNG0zLTGQtNmCt+x2DR6h+OOCByK5KeQPzTZNp2OterMRqvDgU8pIgKK5j3AOtDogtVhIvbVYdXYSbId5mSWKLTJDtSHwW4AAAcKSURBVLtGi/ywZFjQgzwmyMXZNEazBZTiiOkxklaD4PARtP+EsN9+MxmDOu5LIxQfIXJInV4OG174Ng/hHvoOrrfRJzy0xPBVhH1H85h9+lIKktkn5dfgv+mj2Y3Fy9tAFw7cPqjU8ZixeMEUJtaQRC0GpnNHTWGapmGXg2BcTJlvvREMv9Rj2Ja4hhOYliRqYUkcLoJPklRrJEg4ZTSnGst+nD0WCpq56zjtA2GJ1sakiE5ZXWDJ8Re2iBSaHlaRIrLWv8CTaQ/MOMii2eUWYWhnOJojI6FMJKqdHFogKVGLN8IM4cBeFIM4MLhvoA0FjDOzIxL30C18XttzUwMsDbB6wwWXElfYCnlUPWVCYkPjCULWT6IWI0BnpsLSkPHfFwllxGu0BtE0WzmCMHFEbJ+f/vLsJGn0EvBeNiv7UhG/h2IVUNaWPdgCHMZEv01FO/1egCMQk/LyFKufosWZDKJ1TweA2Es9uHTJG8pCyGUb+klcYUEfCTqJ+5MHtkDxBxAMmQ+KEHHwknLIhUyaFqK1cc4gIg2FWNBlXBQUr1d8QT63d/EFnkw7LLpxKsvzRRpHUSoAjhBZlHeicPzuohcMRR+m2ELewI0wQwiAGT22kBtBUW5ei66sH3OGplNMiiMrkO7s3TU+Jz3mWd4gNdL1cXLJfkP+S+bXP5i+Aq3xS4+YUM5Y0r3EYwX19NfESlLKKGQhhwH8jMuiXvFrDKhyWDR6SxoIPPbJ5QUSJ0XQR/D6uSLwXNbqz/KiH7QhNXwdjVYWpwBFTjQDFePiwPMaNzkHCJPZ+z7HvmCiskHUSEE0sOClvGIolqLzEPPZOMVNjOepjAtTioJWWKAQrZdEm1PyYenyAmrI/WDxL4y0HvJdVT4Ri3L4l31+jzViyzMO9dSIeACCbtA5XAVrntger0Q8LcWJzJCFMdeTTCmfigzyQiw5jsPC8aEWoqUi9gi/sKCYIwWtgClW+bQ+XiBHSihoxZ8KqEyGLEFLjuOwtWCx4fNnqbwhswhmvWaBIZqsEYpUAxhJn18EB2qyPc8q0wD5OBFwfKcFiB9DBnk/g0i0VMxnUt54iBK0Vq4hUBpy1lw8UsgaIbaciWhMEWkBFhbIX6fQehz4pjx7CH3dqY4vm+7plsRbUk5wyD90btLPRp8dpqmQNa4B5YS/xX/T8bUvcQHiW8gvcY/mkT59QItG4L+LfTqVA4qu45FOx/L+zxs0/rj72VtKZMDgs8iM/fM7o/dm5I+QEw0dpjgNjnhQawo6gugrMXF1Lmuk44wFGo44BeZ4kJzlB3oHIl0kJ4T+A3CfUkeOJ3mj8tgZb+1ewZjsYx2RAJ+rMQmqGJ+SUI+tkRyPpDRE5+p8ZwyDt+PxzcifwZvjqwFckQfjv++MsC1G3CgjTnAFIRvIeMOpiDdFzmIUlfGWFooLVmiExbCW4yNBHHvBmdHqRDL4LJP9h/EHdww+SnJs6GAaL3d49OZ35PTtFT463B7AH5OdSUdGe7lzuDvoHMtxfHKzHO+MO52P2+8vR7uHu+rrg51jBPrn5PCqMzncv0vKFsWXIhcLmCK+YtaapyIUhJQdW0F5X0yDMnFOAZiUPeuIBXn1tCTZl4592wgki/ZK3cPcORt1SBTFGxL5Svaw/zEgMR4ELdJkjOp7eKq+KGvyW9ieoIy3phu+R2T7+LGy+/3yLv1XfSliWbOtVkP2pUz5QqGgTGaNgVZER8674lxZYAtajyj4glNf6o59jl9JWzJLu6rWDVB8pwpaOPzj/YDsDD5T0F7un/8+hu2dWUj1/lgJKN09OT6fdVYFLWm33fPjB9Dq5Q9kzoKMlvyFJK0RyE4DgxFai/LpXnQEXAKEGvGWQ5WtrBDsN50iKYfDDqabuztHM9l2OiRG87+XA5QxsWFHV7C7BYPzWUgKCVcgaE+3D6/3V8/Qjs/g8E608tovWQe3LIcFKVQUqZaFiYgiq+EW0HwJImeFIZiWDVmuQYNv2SyZQem3BTKd937LWttIZv46fHzrbPL7FRydX+wMdv9CnP/dvdghgjq63D47+X0LOhfX+/bPdzqDMxKpfnp0Ng3UGJOwjz9JA56f7O7DHST/MRl5VNVTOp3BMkd+WCmrBvTk+y9FdlJbQaMDLfk6qdXLKzDeOPm+TF4SvuUL2KEcuHB8vfVdjo4fkOh3OQL+j47cB8m9Eld0HW9DAonU2PvBjffVf+Th126ov59sbiMU5SVIz7dsSr+U41nvPwfh07jO8f7gznxPTRZ5C8FT02+f/P7w4DEV9xH7E05Nv4Ecv9LfkAHrL/XXkPSRO0/S/beSL//A2az/NtJwL/Dj6pMR9Uv1W+qX+vtA5sIvJFtz4aVuFXilV3qlV3qlV3qlV3qlV3qlV3qlV3qlV3qlV3qlV3rB9P/C8SaGmQMsmAAAAABJRU5ErkJggg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57348" name="Picture 4" descr="http://upload.wikimedia.org/wikipedia/commons/thumb/7/75/CodeCmmt002.svg/300px-CodeCmmt002.svg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8000" y="2285999"/>
            <a:ext cx="3657600" cy="327964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Notes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 Mobile Phone!</a:t>
            </a:r>
          </a:p>
          <a:p>
            <a:r>
              <a:rPr lang="en-US" dirty="0" smtClean="0"/>
              <a:t>No coming in late</a:t>
            </a:r>
          </a:p>
          <a:p>
            <a:r>
              <a:rPr lang="en-US" dirty="0" smtClean="0"/>
              <a:t>All assignments submitted on time</a:t>
            </a:r>
          </a:p>
          <a:p>
            <a:r>
              <a:rPr lang="en-US" dirty="0" smtClean="0"/>
              <a:t>No attitude</a:t>
            </a:r>
          </a:p>
          <a:p>
            <a:r>
              <a:rPr lang="en-US" dirty="0" smtClean="0"/>
              <a:t>Crime to photocopy Lecture Notes!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GUI- Command line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58372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47788" y="1809750"/>
            <a:ext cx="6448425" cy="3238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GUI- Graphical User Interface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5837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1000" y="1600200"/>
            <a:ext cx="8515350" cy="4517373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The six programming steps: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4. Translate the program into machine language</a:t>
            </a:r>
          </a:p>
          <a:p>
            <a:r>
              <a:rPr lang="en-US" dirty="0"/>
              <a:t>Languages like Java or Visual Basic are available are available for programmers to use</a:t>
            </a:r>
          </a:p>
          <a:p>
            <a:r>
              <a:rPr lang="en-US" dirty="0"/>
              <a:t>because someone has written a translator. Program (a compiler or interpreter) that</a:t>
            </a:r>
          </a:p>
          <a:p>
            <a:r>
              <a:rPr lang="en-US" dirty="0"/>
              <a:t>changes the English-like high-level programming language in which the programmer</a:t>
            </a:r>
          </a:p>
          <a:p>
            <a:r>
              <a:rPr lang="en-US" dirty="0"/>
              <a:t>writes in to the low-level machine language that the computer understands. </a:t>
            </a:r>
            <a:endParaRPr lang="en-GB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The six programming steps: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5. Test the Program</a:t>
            </a:r>
          </a:p>
          <a:p>
            <a:r>
              <a:rPr lang="en-US" dirty="0"/>
              <a:t>A program that is free of </a:t>
            </a:r>
            <a:r>
              <a:rPr lang="en-US" b="1" dirty="0"/>
              <a:t>syntax errors</a:t>
            </a:r>
            <a:r>
              <a:rPr lang="en-US" dirty="0"/>
              <a:t> is not necessarily free of </a:t>
            </a:r>
            <a:r>
              <a:rPr lang="en-US" b="1" dirty="0"/>
              <a:t>logical errors</a:t>
            </a:r>
            <a:r>
              <a:rPr lang="en-US" dirty="0"/>
              <a:t>. Once a</a:t>
            </a:r>
          </a:p>
          <a:p>
            <a:r>
              <a:rPr lang="en-US" dirty="0"/>
              <a:t>program is free from syntax errors, the programmer can test it- that is, execute it with</a:t>
            </a:r>
          </a:p>
          <a:p>
            <a:r>
              <a:rPr lang="en-US" dirty="0"/>
              <a:t>some sample data to see whether the results are logically  correct.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The six programming steps: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6. Put the program to production</a:t>
            </a:r>
          </a:p>
          <a:p>
            <a:r>
              <a:rPr lang="en-US" dirty="0"/>
              <a:t>Once the program is tested adequately, it is ready for the organization to use. </a:t>
            </a:r>
            <a:endParaRPr lang="en-US" dirty="0" smtClean="0"/>
          </a:p>
          <a:p>
            <a:r>
              <a:rPr lang="en-US" dirty="0" smtClean="0"/>
              <a:t>Running </a:t>
            </a:r>
            <a:r>
              <a:rPr lang="en-US" dirty="0"/>
              <a:t>the program </a:t>
            </a:r>
            <a:r>
              <a:rPr lang="en-US" b="1" dirty="0"/>
              <a:t>once</a:t>
            </a:r>
            <a:r>
              <a:rPr lang="en-US" dirty="0"/>
              <a:t>, if it was </a:t>
            </a:r>
            <a:r>
              <a:rPr lang="en-US" dirty="0" smtClean="0"/>
              <a:t>written to </a:t>
            </a:r>
            <a:r>
              <a:rPr lang="en-US" dirty="0"/>
              <a:t>satisfy a user’s request for a special list. </a:t>
            </a:r>
            <a:endParaRPr lang="en-US" dirty="0" smtClean="0"/>
          </a:p>
          <a:p>
            <a:r>
              <a:rPr lang="en-US" dirty="0" smtClean="0"/>
              <a:t>However</a:t>
            </a:r>
            <a:r>
              <a:rPr lang="en-US" dirty="0"/>
              <a:t>, the process might take months if the</a:t>
            </a:r>
          </a:p>
          <a:p>
            <a:r>
              <a:rPr lang="en-US" dirty="0"/>
              <a:t>program will be run on a </a:t>
            </a:r>
            <a:r>
              <a:rPr lang="en-US" b="1" dirty="0"/>
              <a:t>regular basis</a:t>
            </a:r>
            <a:r>
              <a:rPr lang="en-US" dirty="0"/>
              <a:t>, or if it is one of a large system of programs </a:t>
            </a:r>
            <a:r>
              <a:rPr lang="en-US" dirty="0" smtClean="0"/>
              <a:t>being developed</a:t>
            </a:r>
            <a:r>
              <a:rPr lang="en-US" dirty="0"/>
              <a:t>. An organization for which a program is written for would have to make </a:t>
            </a:r>
            <a:r>
              <a:rPr lang="en-US" dirty="0" smtClean="0"/>
              <a:t>some adjustments</a:t>
            </a:r>
            <a:r>
              <a:rPr lang="en-US" dirty="0"/>
              <a:t>, in terms of data and users which may take from a few hours to </a:t>
            </a:r>
            <a:r>
              <a:rPr lang="en-US" dirty="0" smtClean="0"/>
              <a:t>several months</a:t>
            </a:r>
            <a:r>
              <a:rPr lang="en-US" dirty="0"/>
              <a:t>, depending on the size of the project for which the program was written.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Delphi and Visual Basic Programming: </a:t>
            </a:r>
            <a:endParaRPr lang="en-GB" dirty="0" smtClean="0"/>
          </a:p>
          <a:p>
            <a:r>
              <a:rPr lang="en-GB" dirty="0" smtClean="0"/>
              <a:t>Visual </a:t>
            </a:r>
            <a:r>
              <a:rPr lang="en-GB" dirty="0" smtClean="0"/>
              <a:t>Basic concepts, </a:t>
            </a:r>
            <a:endParaRPr lang="en-GB" dirty="0" smtClean="0"/>
          </a:p>
          <a:p>
            <a:r>
              <a:rPr lang="en-GB" dirty="0" smtClean="0"/>
              <a:t>Designing </a:t>
            </a:r>
            <a:r>
              <a:rPr lang="en-GB" dirty="0" smtClean="0"/>
              <a:t>programs, </a:t>
            </a:r>
            <a:endParaRPr lang="en-GB" dirty="0" smtClean="0"/>
          </a:p>
          <a:p>
            <a:r>
              <a:rPr lang="en-GB" dirty="0" smtClean="0"/>
              <a:t>Program </a:t>
            </a:r>
            <a:r>
              <a:rPr lang="en-GB" dirty="0" smtClean="0"/>
              <a:t>Flow, </a:t>
            </a:r>
            <a:endParaRPr lang="en-GB" dirty="0" smtClean="0"/>
          </a:p>
          <a:p>
            <a:r>
              <a:rPr lang="en-GB" dirty="0" smtClean="0"/>
              <a:t>Testing </a:t>
            </a:r>
            <a:r>
              <a:rPr lang="en-GB" dirty="0" smtClean="0"/>
              <a:t>and Debugging, </a:t>
            </a:r>
            <a:endParaRPr lang="en-GB" dirty="0" smtClean="0"/>
          </a:p>
          <a:p>
            <a:r>
              <a:rPr lang="en-GB" dirty="0" smtClean="0"/>
              <a:t>Functions</a:t>
            </a:r>
            <a:r>
              <a:rPr lang="en-GB" dirty="0" smtClean="0"/>
              <a:t>, </a:t>
            </a:r>
            <a:endParaRPr lang="en-GB" dirty="0" smtClean="0"/>
          </a:p>
          <a:p>
            <a:r>
              <a:rPr lang="en-GB" dirty="0" smtClean="0"/>
              <a:t>Arrays</a:t>
            </a:r>
            <a:r>
              <a:rPr lang="en-GB" dirty="0" smtClean="0"/>
              <a:t>, Interacting with the user, Interacting with the system;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</a:t>
            </a:r>
            <a:r>
              <a:rPr lang="en-US" b="1" dirty="0" smtClean="0"/>
              <a:t> Computer programming?</a:t>
            </a:r>
            <a:r>
              <a:rPr lang="en-US" dirty="0" smtClean="0"/>
              <a:t>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W</a:t>
            </a:r>
            <a:r>
              <a:rPr lang="en-US" dirty="0" smtClean="0"/>
              <a:t>riting </a:t>
            </a:r>
            <a:r>
              <a:rPr lang="en-US" dirty="0"/>
              <a:t>a set of instructions, </a:t>
            </a:r>
            <a:endParaRPr lang="en-US" dirty="0" smtClean="0"/>
          </a:p>
          <a:p>
            <a:r>
              <a:rPr lang="en-US" dirty="0" smtClean="0"/>
              <a:t>T</a:t>
            </a:r>
            <a:r>
              <a:rPr lang="en-US" dirty="0" smtClean="0"/>
              <a:t>esting </a:t>
            </a:r>
            <a:r>
              <a:rPr lang="en-US" dirty="0"/>
              <a:t>these in a certain programming language, </a:t>
            </a:r>
            <a:endParaRPr lang="en-US" dirty="0" smtClean="0"/>
          </a:p>
          <a:p>
            <a:r>
              <a:rPr lang="en-GB" dirty="0" smtClean="0"/>
              <a:t>D</a:t>
            </a:r>
            <a:r>
              <a:rPr lang="en-GB" dirty="0" smtClean="0"/>
              <a:t>ebugging</a:t>
            </a:r>
            <a:r>
              <a:rPr lang="en-US" dirty="0" smtClean="0"/>
              <a:t> </a:t>
            </a:r>
            <a:r>
              <a:rPr lang="en-US" dirty="0"/>
              <a:t>or </a:t>
            </a:r>
            <a:r>
              <a:rPr lang="en-GB" dirty="0"/>
              <a:t>troubleshooting</a:t>
            </a:r>
            <a:r>
              <a:rPr lang="en-US" dirty="0"/>
              <a:t>, and </a:t>
            </a:r>
            <a:endParaRPr lang="en-US" dirty="0" smtClean="0"/>
          </a:p>
          <a:p>
            <a:r>
              <a:rPr lang="en-US" dirty="0" smtClean="0"/>
              <a:t>M</a:t>
            </a:r>
            <a:r>
              <a:rPr lang="en-US" dirty="0" smtClean="0"/>
              <a:t>aintaining </a:t>
            </a:r>
            <a:r>
              <a:rPr lang="en-US" dirty="0"/>
              <a:t>the </a:t>
            </a:r>
            <a:r>
              <a:rPr lang="en-GB" dirty="0"/>
              <a:t>source code</a:t>
            </a:r>
            <a:r>
              <a:rPr lang="en-US" dirty="0"/>
              <a:t> of the resultant</a:t>
            </a:r>
            <a:r>
              <a:rPr lang="en-GB" dirty="0"/>
              <a:t> programs</a:t>
            </a:r>
            <a:r>
              <a:rPr lang="en-US" dirty="0" smtClean="0"/>
              <a:t>.</a:t>
            </a:r>
          </a:p>
          <a:p>
            <a:r>
              <a:rPr lang="en-US" dirty="0" smtClean="0"/>
              <a:t>A program </a:t>
            </a:r>
            <a:r>
              <a:rPr lang="en-US" dirty="0"/>
              <a:t>is written to solve a specific </a:t>
            </a:r>
            <a:r>
              <a:rPr lang="en-US" dirty="0" smtClean="0"/>
              <a:t>problem</a:t>
            </a:r>
          </a:p>
          <a:p>
            <a:r>
              <a:rPr lang="en-US" dirty="0" smtClean="0"/>
              <a:t>E.g. Engineering Problems, General Scientific and Business Problems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Earlier Developments</a:t>
            </a:r>
            <a:endParaRPr lang="en-GB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One of Al-</a:t>
            </a:r>
            <a:r>
              <a:rPr lang="en-US" b="1" dirty="0" err="1"/>
              <a:t>Jazari's</a:t>
            </a:r>
            <a:r>
              <a:rPr lang="en-US" b="1" dirty="0"/>
              <a:t> robots was originally a boat with four </a:t>
            </a:r>
            <a:r>
              <a:rPr lang="en-US" b="1" dirty="0" smtClean="0"/>
              <a:t>automatic </a:t>
            </a:r>
            <a:r>
              <a:rPr lang="en-US" dirty="0" smtClean="0"/>
              <a:t>musicians </a:t>
            </a:r>
            <a:r>
              <a:rPr lang="en-US" dirty="0"/>
              <a:t>that floated on a lake to entertain guests at royal drinking parties</a:t>
            </a:r>
            <a:r>
              <a:rPr lang="en-US" dirty="0" smtClean="0"/>
              <a:t>.</a:t>
            </a:r>
          </a:p>
          <a:p>
            <a:r>
              <a:rPr lang="en-GB" dirty="0"/>
              <a:t>The </a:t>
            </a:r>
            <a:r>
              <a:rPr lang="en-GB" b="1" dirty="0"/>
              <a:t>Jacquard</a:t>
            </a:r>
          </a:p>
          <a:p>
            <a:r>
              <a:rPr lang="en-US" b="1" dirty="0"/>
              <a:t>Loom, which Joseph Marie Jacquard developed in 1801, uses a series of pasteboard </a:t>
            </a:r>
            <a:r>
              <a:rPr lang="en-US" b="1" dirty="0" smtClean="0"/>
              <a:t>cards </a:t>
            </a:r>
            <a:r>
              <a:rPr lang="en-US" dirty="0" smtClean="0"/>
              <a:t>with </a:t>
            </a:r>
            <a:r>
              <a:rPr lang="en-US" dirty="0"/>
              <a:t>holes punched in them. The hole pattern represented the pattern that the loom </a:t>
            </a:r>
            <a:r>
              <a:rPr lang="en-US" dirty="0" smtClean="0"/>
              <a:t>had to </a:t>
            </a:r>
            <a:r>
              <a:rPr lang="en-US" dirty="0"/>
              <a:t>follow in weaving cloth.</a:t>
            </a:r>
            <a:endParaRPr lang="en-GB" dirty="0"/>
          </a:p>
        </p:txBody>
      </p:sp>
      <p:pic>
        <p:nvPicPr>
          <p:cNvPr id="35842" name="Picture 2" descr="https://encrypted-tbn1.gstatic.com/images?q=tbn:ANd9GcTZ_4hdSHtDL3-VBTQiVNITA2h9ELSyOFeiih4KwzApLJy9SXZi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91400" y="0"/>
            <a:ext cx="1752600" cy="17526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Some History</a:t>
            </a:r>
            <a:endParaRPr lang="en-GB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Development of computer programming accelerated </a:t>
            </a:r>
            <a:r>
              <a:rPr lang="en-US" dirty="0" smtClean="0"/>
              <a:t>through </a:t>
            </a:r>
            <a:r>
              <a:rPr lang="en-GB" dirty="0" smtClean="0"/>
              <a:t>the </a:t>
            </a:r>
            <a:r>
              <a:rPr lang="en-GB" dirty="0"/>
              <a:t>Industrial Revolution</a:t>
            </a:r>
            <a:r>
              <a:rPr lang="en-GB" dirty="0" smtClean="0"/>
              <a:t>.</a:t>
            </a:r>
          </a:p>
          <a:p>
            <a:r>
              <a:rPr lang="en-US" dirty="0" smtClean="0"/>
              <a:t>1850-1950</a:t>
            </a:r>
          </a:p>
          <a:p>
            <a:r>
              <a:rPr lang="en-US" dirty="0"/>
              <a:t>In the late 1880s, Herman Hollerith invented the recording of data on a medium </a:t>
            </a:r>
            <a:r>
              <a:rPr lang="en-US" dirty="0" smtClean="0"/>
              <a:t>that could </a:t>
            </a:r>
            <a:r>
              <a:rPr lang="en-US" dirty="0"/>
              <a:t>then be read by a machine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Some History/Background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invention of the Von Neumann architecture allowed computer programs to be </a:t>
            </a:r>
            <a:r>
              <a:rPr lang="en-US" dirty="0" smtClean="0"/>
              <a:t>stored </a:t>
            </a:r>
            <a:r>
              <a:rPr lang="en-GB" dirty="0" smtClean="0"/>
              <a:t>in </a:t>
            </a:r>
            <a:r>
              <a:rPr lang="en-GB" dirty="0"/>
              <a:t>computer memory</a:t>
            </a:r>
            <a:r>
              <a:rPr lang="en-GB" dirty="0" smtClean="0"/>
              <a:t>.</a:t>
            </a:r>
          </a:p>
          <a:p>
            <a:r>
              <a:rPr lang="en-US" dirty="0"/>
              <a:t>Early programs had to be painstakingly crafted using </a:t>
            </a:r>
            <a:r>
              <a:rPr lang="en-US" dirty="0" smtClean="0"/>
              <a:t>the instructions </a:t>
            </a:r>
            <a:r>
              <a:rPr lang="en-US" dirty="0"/>
              <a:t>of the particular machine, often in binary notation</a:t>
            </a:r>
            <a:r>
              <a:rPr lang="en-US" dirty="0" smtClean="0"/>
              <a:t>.</a:t>
            </a:r>
          </a:p>
          <a:p>
            <a:r>
              <a:rPr lang="en-US" dirty="0" smtClean="0"/>
              <a:t>01010101101010101010110101101101101010110101010101010110101</a:t>
            </a:r>
            <a:endParaRPr lang="en-GB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Some History/Background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/>
              <a:t>Every model of </a:t>
            </a:r>
            <a:r>
              <a:rPr lang="en-GB" dirty="0" smtClean="0"/>
              <a:t>computer </a:t>
            </a:r>
            <a:r>
              <a:rPr lang="en-US" dirty="0" smtClean="0"/>
              <a:t>would </a:t>
            </a:r>
            <a:r>
              <a:rPr lang="en-US" dirty="0"/>
              <a:t>be likely to need different instructions to do the same task</a:t>
            </a:r>
            <a:r>
              <a:rPr lang="en-US" dirty="0" smtClean="0"/>
              <a:t>.</a:t>
            </a:r>
          </a:p>
          <a:p>
            <a:r>
              <a:rPr lang="en-GB" dirty="0"/>
              <a:t>Later </a:t>
            </a:r>
            <a:r>
              <a:rPr lang="en-GB" dirty="0" smtClean="0"/>
              <a:t>assembly </a:t>
            </a:r>
            <a:r>
              <a:rPr lang="en-US" dirty="0" smtClean="0"/>
              <a:t>languages </a:t>
            </a:r>
            <a:r>
              <a:rPr lang="en-US" dirty="0"/>
              <a:t>were developed that let the programmer specify each instruction in a </a:t>
            </a:r>
            <a:r>
              <a:rPr lang="en-US" dirty="0" smtClean="0"/>
              <a:t>text format</a:t>
            </a:r>
            <a:r>
              <a:rPr lang="en-US" dirty="0"/>
              <a:t>, entering abbreviations for each operation code instead of a number </a:t>
            </a:r>
            <a:r>
              <a:rPr lang="en-US" dirty="0" smtClean="0"/>
              <a:t>and specifying </a:t>
            </a:r>
            <a:r>
              <a:rPr lang="en-US" dirty="0"/>
              <a:t>addresses in symbolic form (e.g., ADD X, TOTAL).</a:t>
            </a:r>
            <a:endParaRPr lang="en-GB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Some History/Background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 In 1954 Fortran was invented,</a:t>
            </a:r>
          </a:p>
          <a:p>
            <a:r>
              <a:rPr lang="en-US" dirty="0"/>
              <a:t>being the first high level programming language to have a functional implementation. It</a:t>
            </a:r>
          </a:p>
          <a:p>
            <a:r>
              <a:rPr lang="en-US" dirty="0"/>
              <a:t>allowed programmers to specify calculations by entering a formula directly (e.g. Y = X*2 +</a:t>
            </a:r>
          </a:p>
          <a:p>
            <a:r>
              <a:rPr lang="en-GB" dirty="0"/>
              <a:t>5*X + 9).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2095</TotalTime>
  <Words>1191</Words>
  <Application>Microsoft Office PowerPoint</Application>
  <PresentationFormat>On-screen Show (4:3)</PresentationFormat>
  <Paragraphs>141</Paragraphs>
  <Slides>24</Slides>
  <Notes>24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Office Theme</vt:lpstr>
      <vt:lpstr>CIV 257- COMPUTER PROGRAMMING</vt:lpstr>
      <vt:lpstr>Notes</vt:lpstr>
      <vt:lpstr>Slide 3</vt:lpstr>
      <vt:lpstr>What is Computer programming? </vt:lpstr>
      <vt:lpstr>Earlier Developments</vt:lpstr>
      <vt:lpstr>Some History</vt:lpstr>
      <vt:lpstr>Some History/Background</vt:lpstr>
      <vt:lpstr>Some History/Background</vt:lpstr>
      <vt:lpstr>Some History/Background</vt:lpstr>
      <vt:lpstr>Programming Languages</vt:lpstr>
      <vt:lpstr>Programming Languages</vt:lpstr>
      <vt:lpstr>Qualities of A Good Programme</vt:lpstr>
      <vt:lpstr>Algorithmic Problem solving </vt:lpstr>
      <vt:lpstr>Algorithmic Problem solving- Example </vt:lpstr>
      <vt:lpstr>Expectations of computer algorithms </vt:lpstr>
      <vt:lpstr>Understanding the programming process  </vt:lpstr>
      <vt:lpstr> The six programming steps:</vt:lpstr>
      <vt:lpstr> The six programming steps:</vt:lpstr>
      <vt:lpstr>Code</vt:lpstr>
      <vt:lpstr>GUI- Command line</vt:lpstr>
      <vt:lpstr>GUI- Graphical User Interface</vt:lpstr>
      <vt:lpstr> The six programming steps:</vt:lpstr>
      <vt:lpstr> The six programming steps:</vt:lpstr>
      <vt:lpstr> The six programming steps: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CIV 257- COMPUTER PROGRAMMING</dc:title>
  <dc:creator>Franzy</dc:creator>
  <cp:lastModifiedBy>Franzy</cp:lastModifiedBy>
  <cp:revision>14</cp:revision>
  <dcterms:created xsi:type="dcterms:W3CDTF">2012-09-17T22:18:41Z</dcterms:created>
  <dcterms:modified xsi:type="dcterms:W3CDTF">2014-09-25T10:01:16Z</dcterms:modified>
</cp:coreProperties>
</file>